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4" r:id="rId3"/>
    <p:sldId id="271" r:id="rId4"/>
    <p:sldId id="272" r:id="rId5"/>
    <p:sldId id="273" r:id="rId6"/>
    <p:sldId id="269" r:id="rId7"/>
    <p:sldId id="270" r:id="rId8"/>
    <p:sldId id="275" r:id="rId9"/>
    <p:sldId id="276" r:id="rId10"/>
    <p:sldId id="278" r:id="rId11"/>
    <p:sldId id="277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313A24-F273-45A6-BB7B-482316981003}" v="16" dt="2018-06-06T19:20:34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0FF6-4F02-41AF-9D79-9820270FCBD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FDA-6ECB-4984-BC1D-18C52F424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9C5-75BB-4414-9338-7A1C0CAD17B5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0A6-9DE7-4D4F-86C7-D6F614E29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7734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2" name="Picture 1" descr="Close up of a light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012180" y="1850064"/>
            <a:ext cx="57734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7ED-526C-43D7-BA41-7DEE51FD568E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403F-04F5-4D09-800D-7870715B9ED9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87C-0397-4298-B160-26D34EC67BB0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177-F084-49E7-ADEE-00812B3D582B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0" y="2600325"/>
            <a:ext cx="1016631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4" name="Picture 13" descr="Close up of light filament of a half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940" y="1066800"/>
            <a:ext cx="1016631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4FCC-F745-44A0-B2E4-C91714F31EB6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0EA4-DCC4-4D4C-953F-F31E92EE505C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F08-6BA5-45A1-80AB-C11AC921B6C6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2A9-7CD7-4D15-868B-D8AF30864858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108712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C6A-4AB7-47F1-904A-90BC8DD816B4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BC9A-EBF0-4E12-A1D3-DD221366B0A1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Close up of a light bulb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7157590A-740B-4548-A79B-F8E5167210D0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g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Commander’s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After the election</a:t>
            </a:r>
          </a:p>
        </p:txBody>
      </p:sp>
      <p:pic>
        <p:nvPicPr>
          <p:cNvPr id="5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A2431F8C-1E73-460B-81F6-7D4B564C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456" y="2726364"/>
            <a:ext cx="2479948" cy="247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19E8-DA66-4294-A559-6D2444FC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I be successful?</a:t>
            </a:r>
          </a:p>
        </p:txBody>
      </p:sp>
      <p:pic>
        <p:nvPicPr>
          <p:cNvPr id="3" name="Picture 2" descr="Federal Labor Law Poster">
            <a:extLst>
              <a:ext uri="{FF2B5EF4-FFF2-40B4-BE49-F238E27FC236}">
                <a16:creationId xmlns:a16="http://schemas.microsoft.com/office/drawing/2014/main" id="{3966ACAE-8997-47FC-B41A-A4DC2F01F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19" y="141732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3B1C1D-FE02-4935-9830-FDC4042524B9}"/>
              </a:ext>
            </a:extLst>
          </p:cNvPr>
          <p:cNvSpPr txBox="1"/>
          <p:nvPr/>
        </p:nvSpPr>
        <p:spPr>
          <a:xfrm>
            <a:off x="7452852" y="2784676"/>
            <a:ext cx="4257367" cy="26776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Employees have rights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Employees have job descriptions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Employees have separate discipline procedures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Have employee files</a:t>
            </a:r>
          </a:p>
        </p:txBody>
      </p:sp>
    </p:spTree>
    <p:extLst>
      <p:ext uri="{BB962C8B-B14F-4D97-AF65-F5344CB8AC3E}">
        <p14:creationId xmlns:p14="http://schemas.microsoft.com/office/powerpoint/2010/main" val="16989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566B-C295-4EBA-A029-E86B2849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be successful?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8CFEA-4852-4C4F-B5AF-8A4014CFF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 your Subordinate Organizations</a:t>
            </a:r>
          </a:p>
          <a:p>
            <a:r>
              <a:rPr lang="en-US" dirty="0"/>
              <a:t>Stay in your own lane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550A952-5090-48C2-B238-32FB350CA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16" y="4445461"/>
            <a:ext cx="1155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B8DCC43-D25F-4766-A710-DDDE5C55B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16" y="4450223"/>
            <a:ext cx="11271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CFB6759-EE83-4B66-8395-DC2E4C74F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29" y="4450223"/>
            <a:ext cx="11747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C42BB5C-3DCD-4168-99FA-BE51A0541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91" y="4510548"/>
            <a:ext cx="11652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3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7527-2CF6-4A4C-ACC6-048C26C37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C91BB-880B-4EFF-A7A9-FD100DE1B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your questions?</a:t>
            </a:r>
          </a:p>
          <a:p>
            <a:pPr marL="82296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472B7ED5-E710-4120-A738-70939AD6B0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563223"/>
              </p:ext>
            </p:extLst>
          </p:nvPr>
        </p:nvGraphicFramePr>
        <p:xfrm>
          <a:off x="7880555" y="3360174"/>
          <a:ext cx="1379538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3" imgW="1854451" imgH="3435790" progId="MS_ClipArt_Gallery.2">
                  <p:embed/>
                </p:oleObj>
              </mc:Choice>
              <mc:Fallback>
                <p:oleObj name="Clip" r:id="rId3" imgW="1854451" imgH="3435790" progId="MS_ClipArt_Gallery.2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472B7ED5-E710-4120-A738-70939AD6B0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555" y="3360174"/>
                        <a:ext cx="1379538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9">
            <a:extLst>
              <a:ext uri="{FF2B5EF4-FFF2-40B4-BE49-F238E27FC236}">
                <a16:creationId xmlns:a16="http://schemas.microsoft.com/office/drawing/2014/main" id="{C2B308B7-BF11-441B-BE3F-4AA3658A3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9585" y="4638111"/>
            <a:ext cx="28118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CA" altLang="en-US" sz="1600" dirty="0">
                <a:cs typeface="Arial" panose="020B0604020202020204" pitchFamily="34" charset="0"/>
              </a:rPr>
              <a:t>Commanders believe they carry the weight of the world on their shoulders</a:t>
            </a: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987E38C-8285-4361-9968-10BFBCD3D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207" y="2818439"/>
            <a:ext cx="3217069" cy="321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2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happened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 You were elected or re-elected        		</a:t>
            </a:r>
            <a:r>
              <a:rPr lang="en-US" b="1" dirty="0"/>
              <a:t>“CONGRATULATIONS”</a:t>
            </a:r>
          </a:p>
          <a:p>
            <a:pPr lvl="0"/>
            <a:r>
              <a:rPr lang="en-US" dirty="0"/>
              <a:t> You have:</a:t>
            </a:r>
          </a:p>
          <a:p>
            <a:pPr lvl="1"/>
            <a:r>
              <a:rPr lang="en-US" dirty="0"/>
              <a:t>Revalidated your post</a:t>
            </a:r>
          </a:p>
          <a:p>
            <a:pPr lvl="1"/>
            <a:r>
              <a:rPr lang="en-US" dirty="0"/>
              <a:t>held your first executive board meeting</a:t>
            </a:r>
          </a:p>
          <a:p>
            <a:pPr lvl="1"/>
            <a:r>
              <a:rPr lang="en-US" dirty="0"/>
              <a:t>held your first membership meeting</a:t>
            </a:r>
          </a:p>
          <a:p>
            <a:pPr lvl="1"/>
            <a:r>
              <a:rPr lang="en-US" dirty="0"/>
              <a:t>made your appointments</a:t>
            </a:r>
          </a:p>
          <a:p>
            <a:pPr lvl="2"/>
            <a:r>
              <a:rPr lang="en-US" dirty="0"/>
              <a:t>Adjutant (unless elected), Chaplain, PRO, Historian, etc.</a:t>
            </a:r>
          </a:p>
          <a:p>
            <a:pPr lvl="2"/>
            <a:r>
              <a:rPr lang="en-US" dirty="0"/>
              <a:t>Sons Coordinator (if you have a sons squadron)</a:t>
            </a:r>
          </a:p>
          <a:p>
            <a:pPr lvl="2"/>
            <a:r>
              <a:rPr lang="en-US" dirty="0"/>
              <a:t>Committees</a:t>
            </a:r>
          </a:p>
          <a:p>
            <a:pPr lvl="3"/>
            <a:r>
              <a:rPr lang="en-US" dirty="0"/>
              <a:t>Membership, Finance, Programs</a:t>
            </a:r>
          </a:p>
          <a:p>
            <a:pPr lvl="0"/>
            <a:r>
              <a:rPr lang="en-US" dirty="0"/>
              <a:t>Your appointments have been approved by the executive board and the membership</a:t>
            </a:r>
          </a:p>
          <a:p>
            <a:pPr marL="82296" lvl="0" indent="0">
              <a:buNone/>
            </a:pPr>
            <a:endParaRPr lang="en-US" dirty="0"/>
          </a:p>
          <a:p>
            <a:pPr marL="82296" lv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AB571-4FF1-463B-BEBA-923195D7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June - What’s on the Horizon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83752-AB2C-4A40-9B4E-F91B0B4E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5135562"/>
          </a:xfrm>
        </p:spPr>
        <p:txBody>
          <a:bodyPr/>
          <a:lstStyle/>
          <a:p>
            <a:r>
              <a:rPr lang="en-US" dirty="0"/>
              <a:t>Membership</a:t>
            </a:r>
          </a:p>
          <a:p>
            <a:pPr lvl="1"/>
            <a:r>
              <a:rPr lang="en-US" dirty="0"/>
              <a:t>Any new member joining gets an August 2019 date</a:t>
            </a:r>
          </a:p>
          <a:p>
            <a:pPr lvl="1"/>
            <a:r>
              <a:rPr lang="en-US" dirty="0"/>
              <a:t>July 15</a:t>
            </a:r>
            <a:r>
              <a:rPr lang="en-US" baseline="30000" dirty="0"/>
              <a:t>th</a:t>
            </a:r>
            <a:r>
              <a:rPr lang="en-US" dirty="0"/>
              <a:t> – National extracts 2018 member’s names and sends to card manufacturer</a:t>
            </a:r>
          </a:p>
          <a:p>
            <a:pPr lvl="1"/>
            <a:r>
              <a:rPr lang="en-US" dirty="0"/>
              <a:t>Aug 1</a:t>
            </a:r>
            <a:r>
              <a:rPr lang="en-US" baseline="30000" dirty="0"/>
              <a:t>st</a:t>
            </a:r>
            <a:r>
              <a:rPr lang="en-US" dirty="0"/>
              <a:t> – National applies 2019 invoices</a:t>
            </a:r>
          </a:p>
          <a:p>
            <a:pPr lvl="1"/>
            <a:r>
              <a:rPr lang="en-US" dirty="0"/>
              <a:t>Aug 1</a:t>
            </a:r>
            <a:r>
              <a:rPr lang="en-US" baseline="30000" dirty="0"/>
              <a:t>st</a:t>
            </a:r>
            <a:r>
              <a:rPr lang="en-US" dirty="0"/>
              <a:t> – Membership cards arrive at Departments</a:t>
            </a:r>
          </a:p>
          <a:p>
            <a:pPr lvl="1"/>
            <a:r>
              <a:rPr lang="en-US" dirty="0"/>
              <a:t>Aug 7</a:t>
            </a:r>
            <a:r>
              <a:rPr lang="en-US" baseline="30000" dirty="0"/>
              <a:t>th</a:t>
            </a:r>
            <a:r>
              <a:rPr lang="en-US" dirty="0"/>
              <a:t> – 2019 invoices to printer for mailing</a:t>
            </a:r>
          </a:p>
          <a:p>
            <a:pPr lvl="1"/>
            <a:r>
              <a:rPr lang="en-US" dirty="0"/>
              <a:t>Aug 15</a:t>
            </a:r>
            <a:r>
              <a:rPr lang="en-US" baseline="30000" dirty="0"/>
              <a:t>th</a:t>
            </a:r>
            <a:r>
              <a:rPr lang="en-US" dirty="0"/>
              <a:t> – 2019 invoices arrive at member’s homes</a:t>
            </a:r>
          </a:p>
          <a:p>
            <a:pPr lvl="1"/>
            <a:r>
              <a:rPr lang="en-US" dirty="0"/>
              <a:t>Aug 31</a:t>
            </a:r>
            <a:r>
              <a:rPr lang="en-US" baseline="30000" dirty="0"/>
              <a:t>st</a:t>
            </a:r>
            <a:r>
              <a:rPr lang="en-US" dirty="0"/>
              <a:t> – Membership year ends</a:t>
            </a:r>
          </a:p>
          <a:p>
            <a:pPr lvl="1"/>
            <a:r>
              <a:rPr lang="en-US" dirty="0"/>
              <a:t>Sep 1</a:t>
            </a:r>
            <a:r>
              <a:rPr lang="en-US" baseline="30000" dirty="0"/>
              <a:t>st</a:t>
            </a:r>
            <a:r>
              <a:rPr lang="en-US" dirty="0"/>
              <a:t> – 2019-2020 Membership year begins</a:t>
            </a:r>
          </a:p>
        </p:txBody>
      </p:sp>
    </p:spTree>
    <p:extLst>
      <p:ext uri="{BB962C8B-B14F-4D97-AF65-F5344CB8AC3E}">
        <p14:creationId xmlns:p14="http://schemas.microsoft.com/office/powerpoint/2010/main" val="37020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793C-1F27-4F2F-B969-5005FBF8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June - What’s on the Horizon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E5A2B-336E-457B-A429-86D27FD0B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</a:t>
            </a:r>
          </a:p>
          <a:p>
            <a:pPr lvl="1"/>
            <a:r>
              <a:rPr lang="en-US"/>
              <a:t>Jun 30</a:t>
            </a:r>
            <a:r>
              <a:rPr lang="en-US" baseline="30000"/>
              <a:t>th</a:t>
            </a:r>
            <a:r>
              <a:rPr lang="en-US"/>
              <a:t>  </a:t>
            </a:r>
            <a:r>
              <a:rPr lang="en-US" dirty="0"/>
              <a:t>– 1</a:t>
            </a:r>
            <a:r>
              <a:rPr lang="en-US" baseline="30000" dirty="0"/>
              <a:t>st</a:t>
            </a:r>
            <a:r>
              <a:rPr lang="en-US" dirty="0"/>
              <a:t> 6 month program reporting ends</a:t>
            </a:r>
          </a:p>
          <a:p>
            <a:pPr lvl="1"/>
            <a:r>
              <a:rPr lang="en-US" dirty="0"/>
              <a:t>Jul 1</a:t>
            </a:r>
            <a:r>
              <a:rPr lang="en-US" baseline="30000" dirty="0"/>
              <a:t>st</a:t>
            </a:r>
            <a:r>
              <a:rPr lang="en-US" dirty="0"/>
              <a:t> – 2</a:t>
            </a:r>
            <a:r>
              <a:rPr lang="en-US" baseline="30000" dirty="0"/>
              <a:t>nd</a:t>
            </a:r>
            <a:r>
              <a:rPr lang="en-US" dirty="0"/>
              <a:t> 6 month program begins</a:t>
            </a:r>
          </a:p>
          <a:p>
            <a:pPr lvl="1"/>
            <a:r>
              <a:rPr lang="en-US" dirty="0"/>
              <a:t>Jul 1</a:t>
            </a:r>
            <a:r>
              <a:rPr lang="en-US" baseline="30000" dirty="0"/>
              <a:t>st</a:t>
            </a:r>
            <a:r>
              <a:rPr lang="en-US" dirty="0"/>
              <a:t> – All posts should report a program.  Lets be the first department to reach 100% reporting.</a:t>
            </a:r>
          </a:p>
          <a:p>
            <a:pPr lvl="1"/>
            <a:r>
              <a:rPr lang="en-US" dirty="0"/>
              <a:t>Dec 31</a:t>
            </a:r>
            <a:r>
              <a:rPr lang="en-US" baseline="30000" dirty="0"/>
              <a:t>st</a:t>
            </a:r>
            <a:r>
              <a:rPr lang="en-US" dirty="0"/>
              <a:t> – 2</a:t>
            </a:r>
            <a:r>
              <a:rPr lang="en-US" baseline="30000" dirty="0"/>
              <a:t>nd</a:t>
            </a:r>
            <a:r>
              <a:rPr lang="en-US" dirty="0"/>
              <a:t> 6 month program ends</a:t>
            </a:r>
          </a:p>
          <a:p>
            <a:pPr lvl="1"/>
            <a:r>
              <a:rPr lang="en-US" dirty="0"/>
              <a:t>All posts should begin a patriotism flag program.  Information is on National Website.  Go to “Resources and Forms” then to item 18 for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809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B896-2806-46DA-BFCA-FD6C612A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June - What’s on the Horizon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EB648-EBEF-4149-887A-3E180E132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Receive a signed notarized complaint</a:t>
            </a:r>
          </a:p>
          <a:p>
            <a:pPr lvl="1"/>
            <a:r>
              <a:rPr lang="en-US" dirty="0"/>
              <a:t>Your 5 day clock begins</a:t>
            </a:r>
          </a:p>
          <a:p>
            <a:pPr lvl="1"/>
            <a:r>
              <a:rPr lang="en-US" dirty="0"/>
              <a:t>You must determine</a:t>
            </a:r>
          </a:p>
          <a:p>
            <a:pPr lvl="2"/>
            <a:r>
              <a:rPr lang="en-US" dirty="0"/>
              <a:t>Is there a foundation and basis for the complaint?</a:t>
            </a:r>
          </a:p>
          <a:p>
            <a:pPr lvl="3"/>
            <a:r>
              <a:rPr lang="en-US" dirty="0"/>
              <a:t>If no, tell the accuser there is no basis for the complaint</a:t>
            </a:r>
          </a:p>
          <a:p>
            <a:pPr lvl="3"/>
            <a:r>
              <a:rPr lang="en-US" dirty="0"/>
              <a:t>If yes, determine if category A or B and send out a notice of hearing, certified mail return receipt requested setting the date, time, and location of the hearing with the charges, specifications and copy of the notarized complaint</a:t>
            </a:r>
          </a:p>
          <a:p>
            <a:pPr lvl="3"/>
            <a:r>
              <a:rPr lang="en-US" dirty="0"/>
              <a:t>Notify your grievance committee if category A or select the grievance committee if category B</a:t>
            </a:r>
          </a:p>
          <a:p>
            <a:pPr lvl="3"/>
            <a:r>
              <a:rPr lang="en-US" dirty="0"/>
              <a:t>Hold the hearing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Expect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E77D8-67E4-414E-8171-D1F97863B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Officer, Trustee or Appointed Officer Resigns</a:t>
            </a:r>
          </a:p>
          <a:p>
            <a:pPr lvl="1"/>
            <a:r>
              <a:rPr lang="en-US" dirty="0"/>
              <a:t>Appoint a member to the position </a:t>
            </a:r>
          </a:p>
          <a:p>
            <a:pPr lvl="2"/>
            <a:r>
              <a:rPr lang="en-US" dirty="0"/>
              <a:t>Get Executive Board and Membership approval at the next meeting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F65E89-D258-4257-80E5-069E93242422}"/>
              </a:ext>
            </a:extLst>
          </p:cNvPr>
          <p:cNvSpPr txBox="1"/>
          <p:nvPr/>
        </p:nvSpPr>
        <p:spPr>
          <a:xfrm>
            <a:off x="2212258" y="4040040"/>
            <a:ext cx="9193161" cy="193899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/>
              <a:t>REMEMBER – THE PERSON APPOINTED TO A VACANT POSITION ASSUMES THE RESPONSIBILITY AND ACCOUNTABILITY UPON APPOINTMENT.  IF THE APPOINTMENT IS TO AN ELECTED POSITION – THE APPOINTEE IS CONSIDERED AN ELECTED OFFICER OR TRUSTEE.</a:t>
            </a:r>
          </a:p>
        </p:txBody>
      </p:sp>
    </p:spTree>
    <p:extLst>
      <p:ext uri="{BB962C8B-B14F-4D97-AF65-F5344CB8AC3E}">
        <p14:creationId xmlns:p14="http://schemas.microsoft.com/office/powerpoint/2010/main" val="8172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AE10-B7C0-49C3-AD05-5C0DC1D1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Expect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00E2B-EFF6-43E7-9B99-D46422738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canteen manager resigns</a:t>
            </a:r>
          </a:p>
          <a:p>
            <a:pPr lvl="1"/>
            <a:r>
              <a:rPr lang="en-US" dirty="0"/>
              <a:t>Look at your Canteen SOP for guidance</a:t>
            </a:r>
          </a:p>
          <a:p>
            <a:pPr lvl="2"/>
            <a:r>
              <a:rPr lang="en-US" dirty="0"/>
              <a:t>Who hires the Canteen Manager</a:t>
            </a:r>
          </a:p>
          <a:p>
            <a:r>
              <a:rPr lang="en-US" dirty="0"/>
              <a:t>Report to the Alcohol Beverage and Tobacco</a:t>
            </a:r>
          </a:p>
          <a:p>
            <a:pPr lvl="1"/>
            <a:r>
              <a:rPr lang="en-US" dirty="0"/>
              <a:t>ABT 6001 – is the license application</a:t>
            </a:r>
          </a:p>
          <a:p>
            <a:pPr lvl="1"/>
            <a:r>
              <a:rPr lang="en-US" dirty="0"/>
              <a:t>ABT 6004 – is the change of officer’s form</a:t>
            </a:r>
          </a:p>
          <a:p>
            <a:pPr lvl="1"/>
            <a:r>
              <a:rPr lang="en-US" dirty="0"/>
              <a:t>Report due within 10 days of change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ADD5-E440-4CDA-A578-79D11476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expect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4CAAC-A8B9-4B47-B4F6-ABD7ECB25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renew your insurance</a:t>
            </a:r>
          </a:p>
          <a:p>
            <a:pPr lvl="1"/>
            <a:r>
              <a:rPr lang="en-US" dirty="0"/>
              <a:t>Acord 25 gets submitted to Department &amp; National</a:t>
            </a:r>
          </a:p>
          <a:p>
            <a:r>
              <a:rPr lang="en-US" dirty="0"/>
              <a:t>Your 990 is due</a:t>
            </a:r>
          </a:p>
          <a:p>
            <a:pPr lvl="1"/>
            <a:r>
              <a:rPr lang="en-US" dirty="0"/>
              <a:t>Actual due date is 15</a:t>
            </a:r>
            <a:r>
              <a:rPr lang="en-US" baseline="30000" dirty="0"/>
              <a:t>th</a:t>
            </a:r>
            <a:r>
              <a:rPr lang="en-US" dirty="0"/>
              <a:t> day of the 5 month after financial year ends</a:t>
            </a:r>
          </a:p>
          <a:p>
            <a:pPr lvl="1"/>
            <a:r>
              <a:rPr lang="en-US" dirty="0"/>
              <a:t>990 N – Post has less than $50K Gross Revenue</a:t>
            </a:r>
          </a:p>
          <a:p>
            <a:pPr lvl="1"/>
            <a:r>
              <a:rPr lang="en-US" dirty="0"/>
              <a:t>990 EZ – Post has more than $50K but less than $250K gross revenue</a:t>
            </a:r>
          </a:p>
          <a:p>
            <a:pPr lvl="1"/>
            <a:r>
              <a:rPr lang="en-US" dirty="0"/>
              <a:t>990 – Post has more than $250K gross revenue and more than $500K assets</a:t>
            </a:r>
          </a:p>
        </p:txBody>
      </p:sp>
    </p:spTree>
    <p:extLst>
      <p:ext uri="{BB962C8B-B14F-4D97-AF65-F5344CB8AC3E}">
        <p14:creationId xmlns:p14="http://schemas.microsoft.com/office/powerpoint/2010/main" val="30930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E588-B0A0-47D1-8DB9-B30EBFCA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45141"/>
            <a:ext cx="9997440" cy="1143000"/>
          </a:xfrm>
        </p:spPr>
        <p:txBody>
          <a:bodyPr/>
          <a:lstStyle/>
          <a:p>
            <a:r>
              <a:rPr lang="en-US" dirty="0"/>
              <a:t>How can I be successful?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6E97F-A4AA-4C4B-BCD9-D2642467A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Post, Department and National Constitution and Bylaws</a:t>
            </a:r>
          </a:p>
          <a:p>
            <a:r>
              <a:rPr lang="en-US" dirty="0"/>
              <a:t>Read the National Officer’s Manual</a:t>
            </a:r>
          </a:p>
          <a:p>
            <a:r>
              <a:rPr lang="en-US" dirty="0"/>
              <a:t>Become familiar with Roberts Rules of Order (latest edition)</a:t>
            </a:r>
          </a:p>
          <a:p>
            <a:r>
              <a:rPr lang="en-US" dirty="0"/>
              <a:t>Utilize the Department Staff</a:t>
            </a:r>
          </a:p>
          <a:p>
            <a:r>
              <a:rPr lang="en-US" dirty="0"/>
              <a:t>Do not accept </a:t>
            </a:r>
            <a:r>
              <a:rPr lang="en-US" b="1" dirty="0"/>
              <a:t>“We do it this way because that’s the way its always been done”.  Do it the right way!</a:t>
            </a:r>
          </a:p>
        </p:txBody>
      </p:sp>
    </p:spTree>
    <p:extLst>
      <p:ext uri="{BB962C8B-B14F-4D97-AF65-F5344CB8AC3E}">
        <p14:creationId xmlns:p14="http://schemas.microsoft.com/office/powerpoint/2010/main" val="15338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ea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ea design slides.potx" id="{DF01E6A4-6AA1-422C-B26D-6A4BADE1B013}" vid="{6A88D988-B038-48EA-B513-AE1D8F325C3E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Idea design slides</Template>
  <TotalTime>1658</TotalTime>
  <Words>591</Words>
  <Application>Microsoft Office PowerPoint</Application>
  <PresentationFormat>Widescreen</PresentationFormat>
  <Paragraphs>81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Verdana</vt:lpstr>
      <vt:lpstr>Wingdings</vt:lpstr>
      <vt:lpstr>Wingdings 2</vt:lpstr>
      <vt:lpstr>Idea design template</vt:lpstr>
      <vt:lpstr>Clip</vt:lpstr>
      <vt:lpstr>Commander’s Training</vt:lpstr>
      <vt:lpstr>What has happened</vt:lpstr>
      <vt:lpstr>It’s June - What’s on the Horizon</vt:lpstr>
      <vt:lpstr>It’s June - What’s on the Horizon</vt:lpstr>
      <vt:lpstr>It’s June - What’s on the Horizon</vt:lpstr>
      <vt:lpstr>What Can I Expect Next?</vt:lpstr>
      <vt:lpstr>What Can I Expect Next?</vt:lpstr>
      <vt:lpstr>What can I expect Next?</vt:lpstr>
      <vt:lpstr>How can I be successful?</vt:lpstr>
      <vt:lpstr>How can I be successful?</vt:lpstr>
      <vt:lpstr>How can I be successful?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Commander’s Training</dc:title>
  <dc:creator>Terry Corson</dc:creator>
  <cp:lastModifiedBy>Terry Corson</cp:lastModifiedBy>
  <cp:revision>9</cp:revision>
  <dcterms:created xsi:type="dcterms:W3CDTF">2018-05-14T19:43:43Z</dcterms:created>
  <dcterms:modified xsi:type="dcterms:W3CDTF">2018-06-06T19:20:34Z</dcterms:modified>
</cp:coreProperties>
</file>