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18" r:id="rId2"/>
    <p:sldId id="341" r:id="rId3"/>
    <p:sldId id="344" r:id="rId4"/>
    <p:sldId id="345" r:id="rId5"/>
    <p:sldId id="354" r:id="rId6"/>
    <p:sldId id="346" r:id="rId7"/>
    <p:sldId id="347" r:id="rId8"/>
    <p:sldId id="339" r:id="rId9"/>
    <p:sldId id="340" r:id="rId10"/>
    <p:sldId id="348" r:id="rId11"/>
    <p:sldId id="349" r:id="rId12"/>
    <p:sldId id="350" r:id="rId13"/>
    <p:sldId id="351" r:id="rId14"/>
    <p:sldId id="360" r:id="rId15"/>
    <p:sldId id="361" r:id="rId16"/>
    <p:sldId id="352" r:id="rId17"/>
    <p:sldId id="355" r:id="rId18"/>
    <p:sldId id="353" r:id="rId19"/>
    <p:sldId id="356"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4D580-2DCD-4C7C-9833-1CDE31D558A8}" v="1" dt="2018-06-05T13:46:41.222"/>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65" d="100"/>
          <a:sy n="65" d="100"/>
        </p:scale>
        <p:origin x="652" y="44"/>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6/5/2018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6/5/2018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6/5/2018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6/5/2018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6/5/2018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6/5/2018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6/5/2018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6/5/2018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6/5/2018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6/5/2018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6/5/2018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6/5/2018</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Arial" panose="020B0604020202020204" pitchFamily="34" charset="0"/>
                <a:cs typeface="Arial" panose="020B0604020202020204" pitchFamily="34" charset="0"/>
              </a:rPr>
              <a:t>Finance Officer Training</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Financial Management</a:t>
            </a:r>
          </a:p>
        </p:txBody>
      </p:sp>
      <p:pic>
        <p:nvPicPr>
          <p:cNvPr id="5" name="Picture 4">
            <a:extLst>
              <a:ext uri="{FF2B5EF4-FFF2-40B4-BE49-F238E27FC236}">
                <a16:creationId xmlns:a16="http://schemas.microsoft.com/office/drawing/2014/main" id="{CBE0F336-908C-4E7A-88C5-A6D1080DBD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1212" y="790575"/>
            <a:ext cx="1619250" cy="1619250"/>
          </a:xfrm>
          <a:prstGeom prst="rect">
            <a:avLst/>
          </a:prstGeom>
        </p:spPr>
      </p:pic>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8CA6C-E62A-4DD4-B8A2-036A3D4ED3F9}"/>
              </a:ext>
            </a:extLst>
          </p:cNvPr>
          <p:cNvSpPr>
            <a:spLocks noGrp="1"/>
          </p:cNvSpPr>
          <p:nvPr>
            <p:ph type="title"/>
          </p:nvPr>
        </p:nvSpPr>
        <p:spPr/>
        <p:txBody>
          <a:bodyPr/>
          <a:lstStyle/>
          <a:p>
            <a:r>
              <a:rPr lang="en-US" dirty="0"/>
              <a:t>The Budget</a:t>
            </a:r>
          </a:p>
        </p:txBody>
      </p:sp>
      <p:sp>
        <p:nvSpPr>
          <p:cNvPr id="3" name="Content Placeholder 2">
            <a:extLst>
              <a:ext uri="{FF2B5EF4-FFF2-40B4-BE49-F238E27FC236}">
                <a16:creationId xmlns:a16="http://schemas.microsoft.com/office/drawing/2014/main" id="{7370372C-8947-456C-85EE-A354A159313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Creating a budget may not sound like the most exciting thing in the world to do, but it is vital in keeping your finances in order.</a:t>
            </a:r>
          </a:p>
          <a:p>
            <a:r>
              <a:rPr lang="en-US" dirty="0">
                <a:latin typeface="Arial" panose="020B0604020202020204" pitchFamily="34" charset="0"/>
                <a:cs typeface="Arial" panose="020B0604020202020204" pitchFamily="34" charset="0"/>
              </a:rPr>
              <a:t>Provide as much detailed information as possible</a:t>
            </a:r>
          </a:p>
          <a:p>
            <a:r>
              <a:rPr lang="en-US" dirty="0">
                <a:latin typeface="Arial" panose="020B0604020202020204" pitchFamily="34" charset="0"/>
                <a:cs typeface="Arial" panose="020B0604020202020204" pitchFamily="34" charset="0"/>
              </a:rPr>
              <a:t>The end result is showing where the money is coming from, where did it go and how much is left</a:t>
            </a:r>
          </a:p>
          <a:p>
            <a:r>
              <a:rPr lang="en-US" dirty="0">
                <a:latin typeface="Arial" panose="020B0604020202020204" pitchFamily="34" charset="0"/>
                <a:cs typeface="Arial" panose="020B0604020202020204" pitchFamily="34" charset="0"/>
              </a:rPr>
              <a:t>It is critical when trying to make financial decisions.</a:t>
            </a:r>
          </a:p>
        </p:txBody>
      </p:sp>
      <p:pic>
        <p:nvPicPr>
          <p:cNvPr id="4" name="Picture 3">
            <a:extLst>
              <a:ext uri="{FF2B5EF4-FFF2-40B4-BE49-F238E27FC236}">
                <a16:creationId xmlns:a16="http://schemas.microsoft.com/office/drawing/2014/main" id="{EBCF2FFD-3387-4A78-BF84-3AF6ACAC6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7" name="Picture 6">
            <a:extLst>
              <a:ext uri="{FF2B5EF4-FFF2-40B4-BE49-F238E27FC236}">
                <a16:creationId xmlns:a16="http://schemas.microsoft.com/office/drawing/2014/main" id="{A894FB71-CBC7-4CDF-95ED-6FAECFD91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12" y="262815"/>
            <a:ext cx="1414462" cy="1317332"/>
          </a:xfrm>
          <a:prstGeom prst="rect">
            <a:avLst/>
          </a:prstGeom>
        </p:spPr>
      </p:pic>
    </p:spTree>
    <p:extLst>
      <p:ext uri="{BB962C8B-B14F-4D97-AF65-F5344CB8AC3E}">
        <p14:creationId xmlns:p14="http://schemas.microsoft.com/office/powerpoint/2010/main" val="303500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8575-2454-450B-862E-C0DDB824AF0B}"/>
              </a:ext>
            </a:extLst>
          </p:cNvPr>
          <p:cNvSpPr>
            <a:spLocks noGrp="1"/>
          </p:cNvSpPr>
          <p:nvPr>
            <p:ph type="title"/>
          </p:nvPr>
        </p:nvSpPr>
        <p:spPr/>
        <p:txBody>
          <a:bodyPr/>
          <a:lstStyle/>
          <a:p>
            <a:r>
              <a:rPr lang="en-US" dirty="0"/>
              <a:t>Creating the Budget</a:t>
            </a:r>
          </a:p>
        </p:txBody>
      </p:sp>
      <p:sp>
        <p:nvSpPr>
          <p:cNvPr id="3" name="Content Placeholder 2">
            <a:extLst>
              <a:ext uri="{FF2B5EF4-FFF2-40B4-BE49-F238E27FC236}">
                <a16:creationId xmlns:a16="http://schemas.microsoft.com/office/drawing/2014/main" id="{33DFB45B-1352-4393-B037-E3EBBC48122D}"/>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Gather every financial statement you can</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 Bank statements</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 Investment accounts</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 Utility bills and any other bills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Record all of your revenues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Create a list of monthly expenses and categorize them</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 Fixed expenses (those that stay relatively the same</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 Variable expenses (those that change from month to month)</a:t>
            </a:r>
          </a:p>
        </p:txBody>
      </p:sp>
      <p:pic>
        <p:nvPicPr>
          <p:cNvPr id="4" name="Picture 3">
            <a:extLst>
              <a:ext uri="{FF2B5EF4-FFF2-40B4-BE49-F238E27FC236}">
                <a16:creationId xmlns:a16="http://schemas.microsoft.com/office/drawing/2014/main" id="{0D3FEC75-24F6-4C7E-91B7-C305237225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6" name="Picture 5">
            <a:extLst>
              <a:ext uri="{FF2B5EF4-FFF2-40B4-BE49-F238E27FC236}">
                <a16:creationId xmlns:a16="http://schemas.microsoft.com/office/drawing/2014/main" id="{5FF63815-18B9-4252-82AB-18D9D77A1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12" y="262815"/>
            <a:ext cx="1414462" cy="1317332"/>
          </a:xfrm>
          <a:prstGeom prst="rect">
            <a:avLst/>
          </a:prstGeom>
        </p:spPr>
      </p:pic>
    </p:spTree>
    <p:extLst>
      <p:ext uri="{BB962C8B-B14F-4D97-AF65-F5344CB8AC3E}">
        <p14:creationId xmlns:p14="http://schemas.microsoft.com/office/powerpoint/2010/main" val="192238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1CC5-7F2B-4793-9E34-1CC565384B0A}"/>
              </a:ext>
            </a:extLst>
          </p:cNvPr>
          <p:cNvSpPr>
            <a:spLocks noGrp="1"/>
          </p:cNvSpPr>
          <p:nvPr>
            <p:ph type="title"/>
          </p:nvPr>
        </p:nvSpPr>
        <p:spPr/>
        <p:txBody>
          <a:bodyPr/>
          <a:lstStyle/>
          <a:p>
            <a:r>
              <a:rPr lang="en-US" dirty="0"/>
              <a:t>Creating a Budget</a:t>
            </a:r>
          </a:p>
        </p:txBody>
      </p:sp>
      <p:sp>
        <p:nvSpPr>
          <p:cNvPr id="3" name="Content Placeholder 2">
            <a:extLst>
              <a:ext uri="{FF2B5EF4-FFF2-40B4-BE49-F238E27FC236}">
                <a16:creationId xmlns:a16="http://schemas.microsoft.com/office/drawing/2014/main" id="{3C8F1D8D-A62B-48E0-A7F6-1639D63D7413}"/>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Total the monthly income and expenses</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  If incomes exceed expenses you are in good shape</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  If expenses exceed income you need to make adjustments</a:t>
            </a:r>
          </a:p>
          <a:p>
            <a:r>
              <a:rPr lang="en-US" dirty="0">
                <a:latin typeface="Arial" panose="020B0604020202020204" pitchFamily="34" charset="0"/>
                <a:cs typeface="Arial" panose="020B0604020202020204" pitchFamily="34" charset="0"/>
              </a:rPr>
              <a:t>Making Adjustments</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  Reduce Expenses</a:t>
            </a:r>
          </a:p>
          <a:p>
            <a:pPr lvl="2">
              <a:buFont typeface="Wingdings" panose="05000000000000000000" pitchFamily="2" charset="2"/>
              <a:buChar char="ü"/>
            </a:pPr>
            <a:r>
              <a:rPr lang="en-US" dirty="0">
                <a:latin typeface="Arial" panose="020B0604020202020204" pitchFamily="34" charset="0"/>
                <a:cs typeface="Arial" panose="020B0604020202020204" pitchFamily="34" charset="0"/>
              </a:rPr>
              <a:t>  Reduce or eliminate if possible</a:t>
            </a:r>
          </a:p>
          <a:p>
            <a:pPr lvl="2">
              <a:buFont typeface="Wingdings" panose="05000000000000000000" pitchFamily="2" charset="2"/>
              <a:buChar char="ü"/>
            </a:pPr>
            <a:r>
              <a:rPr lang="en-US" dirty="0">
                <a:latin typeface="Arial" panose="020B0604020202020204" pitchFamily="34" charset="0"/>
                <a:cs typeface="Arial" panose="020B0604020202020204" pitchFamily="34" charset="0"/>
              </a:rPr>
              <a:t>  Compare prices and purchase the lower cost without sacrificing quality</a:t>
            </a:r>
          </a:p>
          <a:p>
            <a:pPr lvl="2">
              <a:buFont typeface="Wingdings" panose="05000000000000000000" pitchFamily="2" charset="2"/>
              <a:buChar char="ü"/>
            </a:pPr>
            <a:r>
              <a:rPr lang="en-US" dirty="0">
                <a:latin typeface="Arial" panose="020B0604020202020204" pitchFamily="34" charset="0"/>
                <a:cs typeface="Arial" panose="020B0604020202020204" pitchFamily="34" charset="0"/>
              </a:rPr>
              <a:t>  Is it a need to have or a nice to have (tough decisions)</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  Increase Revenues</a:t>
            </a:r>
          </a:p>
          <a:p>
            <a:pPr lvl="2">
              <a:buFont typeface="Wingdings" panose="05000000000000000000" pitchFamily="2" charset="2"/>
              <a:buChar char="ü"/>
            </a:pPr>
            <a:r>
              <a:rPr lang="en-US" dirty="0">
                <a:latin typeface="Arial" panose="020B0604020202020204" pitchFamily="34" charset="0"/>
                <a:cs typeface="Arial" panose="020B0604020202020204" pitchFamily="34" charset="0"/>
              </a:rPr>
              <a:t>  Increase the price of what you sell</a:t>
            </a:r>
          </a:p>
          <a:p>
            <a:pPr lvl="2">
              <a:buFont typeface="Wingdings" panose="05000000000000000000" pitchFamily="2" charset="2"/>
              <a:buChar char="ü"/>
            </a:pPr>
            <a:r>
              <a:rPr lang="en-US" dirty="0">
                <a:latin typeface="Arial" panose="020B0604020202020204" pitchFamily="34" charset="0"/>
                <a:cs typeface="Arial" panose="020B0604020202020204" pitchFamily="34" charset="0"/>
              </a:rPr>
              <a:t>  Post fundraisers</a:t>
            </a:r>
          </a:p>
        </p:txBody>
      </p:sp>
      <p:pic>
        <p:nvPicPr>
          <p:cNvPr id="4" name="Picture 3">
            <a:extLst>
              <a:ext uri="{FF2B5EF4-FFF2-40B4-BE49-F238E27FC236}">
                <a16:creationId xmlns:a16="http://schemas.microsoft.com/office/drawing/2014/main" id="{6F20F5A4-743C-42DA-8681-F1B33D36BC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5" name="Picture 4">
            <a:extLst>
              <a:ext uri="{FF2B5EF4-FFF2-40B4-BE49-F238E27FC236}">
                <a16:creationId xmlns:a16="http://schemas.microsoft.com/office/drawing/2014/main" id="{E73DC1DB-CDB7-4B6B-8D4F-3AEAEDD9A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12" y="262815"/>
            <a:ext cx="1414462" cy="1317332"/>
          </a:xfrm>
          <a:prstGeom prst="rect">
            <a:avLst/>
          </a:prstGeom>
        </p:spPr>
      </p:pic>
    </p:spTree>
    <p:extLst>
      <p:ext uri="{BB962C8B-B14F-4D97-AF65-F5344CB8AC3E}">
        <p14:creationId xmlns:p14="http://schemas.microsoft.com/office/powerpoint/2010/main" val="172791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100B3B-D7BB-4F0C-A1CB-E32317F98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552" y="314460"/>
            <a:ext cx="1451987" cy="1352280"/>
          </a:xfrm>
          <a:prstGeom prst="rect">
            <a:avLst/>
          </a:prstGeom>
        </p:spPr>
      </p:pic>
      <p:sp>
        <p:nvSpPr>
          <p:cNvPr id="2" name="Title 1">
            <a:extLst>
              <a:ext uri="{FF2B5EF4-FFF2-40B4-BE49-F238E27FC236}">
                <a16:creationId xmlns:a16="http://schemas.microsoft.com/office/drawing/2014/main" id="{97764CB2-A957-4CF6-BF62-A9BCEF12B836}"/>
              </a:ext>
            </a:extLst>
          </p:cNvPr>
          <p:cNvSpPr>
            <a:spLocks noGrp="1"/>
          </p:cNvSpPr>
          <p:nvPr>
            <p:ph type="title"/>
          </p:nvPr>
        </p:nvSpPr>
        <p:spPr/>
        <p:txBody>
          <a:bodyPr/>
          <a:lstStyle/>
          <a:p>
            <a:r>
              <a:rPr lang="en-US" dirty="0"/>
              <a:t>The Budget				Monthly Spending</a:t>
            </a:r>
          </a:p>
        </p:txBody>
      </p:sp>
      <p:pic>
        <p:nvPicPr>
          <p:cNvPr id="7" name="Picture 6">
            <a:extLst>
              <a:ext uri="{FF2B5EF4-FFF2-40B4-BE49-F238E27FC236}">
                <a16:creationId xmlns:a16="http://schemas.microsoft.com/office/drawing/2014/main" id="{5BD7AA4D-28A9-41DF-A381-B5A4E5607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graphicFrame>
        <p:nvGraphicFramePr>
          <p:cNvPr id="9" name="Table 8">
            <a:extLst>
              <a:ext uri="{FF2B5EF4-FFF2-40B4-BE49-F238E27FC236}">
                <a16:creationId xmlns:a16="http://schemas.microsoft.com/office/drawing/2014/main" id="{0F7E8CDB-C74A-4A67-A8CE-9510BFEC92B1}"/>
              </a:ext>
            </a:extLst>
          </p:cNvPr>
          <p:cNvGraphicFramePr>
            <a:graphicFrameLocks noGrp="1"/>
          </p:cNvGraphicFramePr>
          <p:nvPr>
            <p:extLst>
              <p:ext uri="{D42A27DB-BD31-4B8C-83A1-F6EECF244321}">
                <p14:modId xmlns:p14="http://schemas.microsoft.com/office/powerpoint/2010/main" val="1664813859"/>
              </p:ext>
            </p:extLst>
          </p:nvPr>
        </p:nvGraphicFramePr>
        <p:xfrm>
          <a:off x="2668586" y="2286000"/>
          <a:ext cx="6851652" cy="3107300"/>
        </p:xfrm>
        <a:graphic>
          <a:graphicData uri="http://schemas.openxmlformats.org/drawingml/2006/table">
            <a:tbl>
              <a:tblPr>
                <a:tableStyleId>{69CF1AB2-1976-4502-BF36-3FF5EA218861}</a:tableStyleId>
              </a:tblPr>
              <a:tblGrid>
                <a:gridCol w="1893033">
                  <a:extLst>
                    <a:ext uri="{9D8B030D-6E8A-4147-A177-3AD203B41FA5}">
                      <a16:colId xmlns:a16="http://schemas.microsoft.com/office/drawing/2014/main" val="1854851892"/>
                    </a:ext>
                  </a:extLst>
                </a:gridCol>
                <a:gridCol w="1652873">
                  <a:extLst>
                    <a:ext uri="{9D8B030D-6E8A-4147-A177-3AD203B41FA5}">
                      <a16:colId xmlns:a16="http://schemas.microsoft.com/office/drawing/2014/main" val="2658239244"/>
                    </a:ext>
                  </a:extLst>
                </a:gridCol>
                <a:gridCol w="1652873">
                  <a:extLst>
                    <a:ext uri="{9D8B030D-6E8A-4147-A177-3AD203B41FA5}">
                      <a16:colId xmlns:a16="http://schemas.microsoft.com/office/drawing/2014/main" val="107070189"/>
                    </a:ext>
                  </a:extLst>
                </a:gridCol>
                <a:gridCol w="1652873">
                  <a:extLst>
                    <a:ext uri="{9D8B030D-6E8A-4147-A177-3AD203B41FA5}">
                      <a16:colId xmlns:a16="http://schemas.microsoft.com/office/drawing/2014/main" val="2026906321"/>
                    </a:ext>
                  </a:extLst>
                </a:gridCol>
              </a:tblGrid>
              <a:tr h="325827">
                <a:tc>
                  <a:txBody>
                    <a:bodyPr/>
                    <a:lstStyle/>
                    <a:p>
                      <a:pPr algn="ctr" fontAlgn="b"/>
                      <a:r>
                        <a:rPr lang="en-US" sz="1800" u="none" strike="noStrike">
                          <a:effectLst/>
                          <a:latin typeface="Arial" panose="020B0604020202020204" pitchFamily="34" charset="0"/>
                          <a:cs typeface="Arial" panose="020B0604020202020204" pitchFamily="34" charset="0"/>
                        </a:rPr>
                        <a:t>CATEGORY</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BUDGET</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ACTUAL</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DIFFERENCE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733883828"/>
                  </a:ext>
                </a:extLst>
              </a:tr>
              <a:tr h="325827">
                <a:tc>
                  <a:txBody>
                    <a:bodyPr/>
                    <a:lstStyle/>
                    <a:p>
                      <a:pPr algn="l" fontAlgn="b"/>
                      <a:r>
                        <a:rPr lang="en-US" sz="1800" u="none" strike="noStrike">
                          <a:effectLst/>
                          <a:latin typeface="Arial" panose="020B0604020202020204" pitchFamily="34" charset="0"/>
                          <a:cs typeface="Arial" panose="020B0604020202020204" pitchFamily="34" charset="0"/>
                        </a:rPr>
                        <a:t>INCOME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53659011"/>
                  </a:ext>
                </a:extLst>
              </a:tr>
              <a:tr h="316776">
                <a:tc>
                  <a:txBody>
                    <a:bodyPr/>
                    <a:lstStyle/>
                    <a:p>
                      <a:pPr algn="l" fontAlgn="b"/>
                      <a:r>
                        <a:rPr lang="en-US" sz="1800" u="none" strike="noStrike">
                          <a:effectLst/>
                          <a:latin typeface="Arial" panose="020B0604020202020204" pitchFamily="34" charset="0"/>
                          <a:cs typeface="Arial" panose="020B0604020202020204" pitchFamily="34" charset="0"/>
                        </a:rPr>
                        <a:t>   Canteen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$18,000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$15,500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812315827"/>
                  </a:ext>
                </a:extLst>
              </a:tr>
              <a:tr h="316776">
                <a:tc>
                  <a:txBody>
                    <a:bodyPr/>
                    <a:lstStyle/>
                    <a:p>
                      <a:pPr algn="l" fontAlgn="b"/>
                      <a:r>
                        <a:rPr lang="en-US" sz="1800" u="none" strike="noStrike">
                          <a:effectLst/>
                          <a:latin typeface="Arial" panose="020B0604020202020204" pitchFamily="34" charset="0"/>
                          <a:cs typeface="Arial" panose="020B0604020202020204" pitchFamily="34" charset="0"/>
                        </a:rPr>
                        <a:t>   Kitchen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$12,000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$9,000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dirty="0">
                          <a:effectLst/>
                          <a:latin typeface="Arial" panose="020B0604020202020204" pitchFamily="34" charset="0"/>
                          <a:cs typeface="Arial" panose="020B0604020202020204" pitchFamily="34" charset="0"/>
                        </a:rPr>
                        <a:t>$3,000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234639160"/>
                  </a:ext>
                </a:extLst>
              </a:tr>
              <a:tr h="316776">
                <a:tc>
                  <a:txBody>
                    <a:bodyPr/>
                    <a:lstStyle/>
                    <a:p>
                      <a:pPr algn="l" fontAlgn="b"/>
                      <a:r>
                        <a:rPr lang="en-US" sz="1800" u="none" strike="noStrike">
                          <a:effectLst/>
                          <a:latin typeface="Arial" panose="020B0604020202020204" pitchFamily="34" charset="0"/>
                          <a:cs typeface="Arial" panose="020B0604020202020204" pitchFamily="34" charset="0"/>
                        </a:rPr>
                        <a:t>   Membership</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$3,500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$3,000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990914738"/>
                  </a:ext>
                </a:extLst>
              </a:tr>
              <a:tr h="316776">
                <a:tc>
                  <a:txBody>
                    <a:bodyPr/>
                    <a:lstStyle/>
                    <a:p>
                      <a:pPr algn="l" fontAlgn="b"/>
                      <a:r>
                        <a:rPr lang="en-US" sz="1800" u="none" strike="noStrike">
                          <a:effectLst/>
                          <a:latin typeface="Arial" panose="020B0604020202020204" pitchFamily="34" charset="0"/>
                          <a:cs typeface="Arial" panose="020B0604020202020204" pitchFamily="34" charset="0"/>
                        </a:rPr>
                        <a:t>   Special Events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$4,000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$3,000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63612395"/>
                  </a:ext>
                </a:extLst>
              </a:tr>
              <a:tr h="316776">
                <a:tc>
                  <a:txBody>
                    <a:bodyPr/>
                    <a:lstStyle/>
                    <a:p>
                      <a:pPr algn="l" fontAlgn="b"/>
                      <a:r>
                        <a:rPr lang="en-US" sz="1800" u="none" strike="noStrike">
                          <a:effectLst/>
                          <a:latin typeface="Arial" panose="020B0604020202020204" pitchFamily="34" charset="0"/>
                          <a:cs typeface="Arial" panose="020B0604020202020204" pitchFamily="34" charset="0"/>
                        </a:rPr>
                        <a:t>   Donations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$5,000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$3,500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14954660"/>
                  </a:ext>
                </a:extLst>
              </a:tr>
              <a:tr h="316776">
                <a:tc>
                  <a:txBody>
                    <a:bodyPr/>
                    <a:lstStyle/>
                    <a:p>
                      <a:pPr algn="l" fontAlgn="b"/>
                      <a:r>
                        <a:rPr lang="en-US" sz="1800" u="none" strike="noStrike">
                          <a:effectLst/>
                          <a:latin typeface="Arial" panose="020B0604020202020204" pitchFamily="34" charset="0"/>
                          <a:cs typeface="Arial" panose="020B0604020202020204" pitchFamily="34" charset="0"/>
                        </a:rPr>
                        <a:t>   Games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$10,000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$7,500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834290798"/>
                  </a:ext>
                </a:extLst>
              </a:tr>
              <a:tr h="325827">
                <a:tc>
                  <a:txBody>
                    <a:bodyPr/>
                    <a:lstStyle/>
                    <a:p>
                      <a:pPr algn="l" fontAlgn="b"/>
                      <a:r>
                        <a:rPr lang="en-US" sz="1800" u="none" strike="noStrike">
                          <a:effectLst/>
                          <a:latin typeface="Arial" panose="020B0604020202020204" pitchFamily="34" charset="0"/>
                          <a:cs typeface="Arial" panose="020B0604020202020204" pitchFamily="34" charset="0"/>
                        </a:rPr>
                        <a:t>     TOTAL INCOME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$52,500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$41,500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dirty="0">
                          <a:effectLst/>
                          <a:latin typeface="Arial" panose="020B0604020202020204" pitchFamily="34" charset="0"/>
                          <a:cs typeface="Arial" panose="020B0604020202020204" pitchFamily="34" charset="0"/>
                        </a:rPr>
                        <a:t>$11,000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520331093"/>
                  </a:ext>
                </a:extLst>
              </a:tr>
            </a:tbl>
          </a:graphicData>
        </a:graphic>
      </p:graphicFrame>
    </p:spTree>
    <p:extLst>
      <p:ext uri="{BB962C8B-B14F-4D97-AF65-F5344CB8AC3E}">
        <p14:creationId xmlns:p14="http://schemas.microsoft.com/office/powerpoint/2010/main" val="236160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100B3B-D7BB-4F0C-A1CB-E32317F98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552" y="314460"/>
            <a:ext cx="1451987" cy="1352280"/>
          </a:xfrm>
          <a:prstGeom prst="rect">
            <a:avLst/>
          </a:prstGeom>
        </p:spPr>
      </p:pic>
      <p:sp>
        <p:nvSpPr>
          <p:cNvPr id="2" name="Title 1">
            <a:extLst>
              <a:ext uri="{FF2B5EF4-FFF2-40B4-BE49-F238E27FC236}">
                <a16:creationId xmlns:a16="http://schemas.microsoft.com/office/drawing/2014/main" id="{97764CB2-A957-4CF6-BF62-A9BCEF12B836}"/>
              </a:ext>
            </a:extLst>
          </p:cNvPr>
          <p:cNvSpPr>
            <a:spLocks noGrp="1"/>
          </p:cNvSpPr>
          <p:nvPr>
            <p:ph type="title"/>
          </p:nvPr>
        </p:nvSpPr>
        <p:spPr/>
        <p:txBody>
          <a:bodyPr/>
          <a:lstStyle/>
          <a:p>
            <a:r>
              <a:rPr lang="en-US" dirty="0"/>
              <a:t>The Budget				Monthly Spending</a:t>
            </a:r>
          </a:p>
        </p:txBody>
      </p:sp>
      <p:pic>
        <p:nvPicPr>
          <p:cNvPr id="7" name="Picture 6">
            <a:extLst>
              <a:ext uri="{FF2B5EF4-FFF2-40B4-BE49-F238E27FC236}">
                <a16:creationId xmlns:a16="http://schemas.microsoft.com/office/drawing/2014/main" id="{5BD7AA4D-28A9-41DF-A381-B5A4E5607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graphicFrame>
        <p:nvGraphicFramePr>
          <p:cNvPr id="3" name="Table 2">
            <a:extLst>
              <a:ext uri="{FF2B5EF4-FFF2-40B4-BE49-F238E27FC236}">
                <a16:creationId xmlns:a16="http://schemas.microsoft.com/office/drawing/2014/main" id="{06B808BA-9C54-41A7-87C8-68A33B9D51C9}"/>
              </a:ext>
            </a:extLst>
          </p:cNvPr>
          <p:cNvGraphicFramePr>
            <a:graphicFrameLocks noGrp="1"/>
          </p:cNvGraphicFramePr>
          <p:nvPr>
            <p:extLst>
              <p:ext uri="{D42A27DB-BD31-4B8C-83A1-F6EECF244321}">
                <p14:modId xmlns:p14="http://schemas.microsoft.com/office/powerpoint/2010/main" val="1650764107"/>
              </p:ext>
            </p:extLst>
          </p:nvPr>
        </p:nvGraphicFramePr>
        <p:xfrm>
          <a:off x="2589212" y="1981200"/>
          <a:ext cx="7467600" cy="4681627"/>
        </p:xfrm>
        <a:graphic>
          <a:graphicData uri="http://schemas.openxmlformats.org/drawingml/2006/table">
            <a:tbl>
              <a:tblPr>
                <a:tableStyleId>{69CF1AB2-1976-4502-BF36-3FF5EA218861}</a:tableStyleId>
              </a:tblPr>
              <a:tblGrid>
                <a:gridCol w="2484271">
                  <a:extLst>
                    <a:ext uri="{9D8B030D-6E8A-4147-A177-3AD203B41FA5}">
                      <a16:colId xmlns:a16="http://schemas.microsoft.com/office/drawing/2014/main" val="2806855337"/>
                    </a:ext>
                  </a:extLst>
                </a:gridCol>
                <a:gridCol w="1730117">
                  <a:extLst>
                    <a:ext uri="{9D8B030D-6E8A-4147-A177-3AD203B41FA5}">
                      <a16:colId xmlns:a16="http://schemas.microsoft.com/office/drawing/2014/main" val="353893183"/>
                    </a:ext>
                  </a:extLst>
                </a:gridCol>
                <a:gridCol w="1523095">
                  <a:extLst>
                    <a:ext uri="{9D8B030D-6E8A-4147-A177-3AD203B41FA5}">
                      <a16:colId xmlns:a16="http://schemas.microsoft.com/office/drawing/2014/main" val="2843843880"/>
                    </a:ext>
                  </a:extLst>
                </a:gridCol>
                <a:gridCol w="1730117">
                  <a:extLst>
                    <a:ext uri="{9D8B030D-6E8A-4147-A177-3AD203B41FA5}">
                      <a16:colId xmlns:a16="http://schemas.microsoft.com/office/drawing/2014/main" val="887403673"/>
                    </a:ext>
                  </a:extLst>
                </a:gridCol>
              </a:tblGrid>
              <a:tr h="301337">
                <a:tc>
                  <a:txBody>
                    <a:bodyPr/>
                    <a:lstStyle/>
                    <a:p>
                      <a:pPr algn="ctr" fontAlgn="b"/>
                      <a:r>
                        <a:rPr lang="en-US" sz="1800" u="none" strike="noStrike">
                          <a:effectLst/>
                          <a:latin typeface="Arial" panose="020B0604020202020204" pitchFamily="34" charset="0"/>
                          <a:cs typeface="Arial" panose="020B0604020202020204" pitchFamily="34" charset="0"/>
                        </a:rPr>
                        <a:t>CATEGORY</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BUDGET</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ACTUAL</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DIFFERENCE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620506025"/>
                  </a:ext>
                </a:extLst>
              </a:tr>
              <a:tr h="301337">
                <a:tc>
                  <a:txBody>
                    <a:bodyPr/>
                    <a:lstStyle/>
                    <a:p>
                      <a:pPr algn="l" fontAlgn="b"/>
                      <a:r>
                        <a:rPr lang="en-US" sz="1800" u="none" strike="noStrike">
                          <a:effectLst/>
                          <a:latin typeface="Arial" panose="020B0604020202020204" pitchFamily="34" charset="0"/>
                          <a:cs typeface="Arial" panose="020B0604020202020204" pitchFamily="34" charset="0"/>
                        </a:rPr>
                        <a:t>EXPENSES</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594110525"/>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Mortgage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644372490"/>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Canteen COGS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$9,000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$8,500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724461745"/>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Kitchen COGS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$6,000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$5,500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76457972"/>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Membership</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$2,700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638030587"/>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Special Events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16539365"/>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Games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$1,250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835130859"/>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Entertainment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$3,000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290538313"/>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Equipment Maintenance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$750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455716530"/>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Building Maintenance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05098306"/>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Utilities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$4,000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993202994"/>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Phone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58429592"/>
                  </a:ext>
                </a:extLst>
              </a:tr>
              <a:tr h="292966">
                <a:tc>
                  <a:txBody>
                    <a:bodyPr/>
                    <a:lstStyle/>
                    <a:p>
                      <a:pPr algn="l" fontAlgn="b"/>
                      <a:r>
                        <a:rPr lang="en-US" sz="1800" u="none" strike="noStrike">
                          <a:effectLst/>
                          <a:latin typeface="Arial" panose="020B0604020202020204" pitchFamily="34" charset="0"/>
                          <a:cs typeface="Arial" panose="020B0604020202020204" pitchFamily="34" charset="0"/>
                        </a:rPr>
                        <a:t>   Cable/Internet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$2,100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$1,700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$400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231949809"/>
                  </a:ext>
                </a:extLst>
              </a:tr>
              <a:tr h="301337">
                <a:tc>
                  <a:txBody>
                    <a:bodyPr/>
                    <a:lstStyle/>
                    <a:p>
                      <a:pPr algn="l" fontAlgn="b"/>
                      <a:r>
                        <a:rPr lang="en-US" sz="1800" u="none" strike="noStrike">
                          <a:effectLst/>
                          <a:latin typeface="Arial" panose="020B0604020202020204" pitchFamily="34" charset="0"/>
                          <a:cs typeface="Arial" panose="020B0604020202020204" pitchFamily="34" charset="0"/>
                        </a:rPr>
                        <a:t>     TOTAL EXPENSES</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$37,350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a:effectLst/>
                          <a:latin typeface="Arial" panose="020B0604020202020204" pitchFamily="34" charset="0"/>
                          <a:cs typeface="Arial" panose="020B0604020202020204" pitchFamily="34" charset="0"/>
                        </a:rPr>
                        <a:t>$31,650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dirty="0">
                          <a:effectLst/>
                          <a:latin typeface="Arial" panose="020B0604020202020204" pitchFamily="34" charset="0"/>
                          <a:cs typeface="Arial" panose="020B0604020202020204" pitchFamily="34" charset="0"/>
                        </a:rPr>
                        <a:t>$5,700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630280296"/>
                  </a:ext>
                </a:extLst>
              </a:tr>
            </a:tbl>
          </a:graphicData>
        </a:graphic>
      </p:graphicFrame>
    </p:spTree>
    <p:extLst>
      <p:ext uri="{BB962C8B-B14F-4D97-AF65-F5344CB8AC3E}">
        <p14:creationId xmlns:p14="http://schemas.microsoft.com/office/powerpoint/2010/main" val="106287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100B3B-D7BB-4F0C-A1CB-E32317F98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552" y="314460"/>
            <a:ext cx="1451987" cy="1352280"/>
          </a:xfrm>
          <a:prstGeom prst="rect">
            <a:avLst/>
          </a:prstGeom>
        </p:spPr>
      </p:pic>
      <p:sp>
        <p:nvSpPr>
          <p:cNvPr id="2" name="Title 1">
            <a:extLst>
              <a:ext uri="{FF2B5EF4-FFF2-40B4-BE49-F238E27FC236}">
                <a16:creationId xmlns:a16="http://schemas.microsoft.com/office/drawing/2014/main" id="{97764CB2-A957-4CF6-BF62-A9BCEF12B836}"/>
              </a:ext>
            </a:extLst>
          </p:cNvPr>
          <p:cNvSpPr>
            <a:spLocks noGrp="1"/>
          </p:cNvSpPr>
          <p:nvPr>
            <p:ph type="title"/>
          </p:nvPr>
        </p:nvSpPr>
        <p:spPr/>
        <p:txBody>
          <a:bodyPr/>
          <a:lstStyle/>
          <a:p>
            <a:r>
              <a:rPr lang="en-US" dirty="0"/>
              <a:t>The Budget				Monthly Spending</a:t>
            </a:r>
          </a:p>
        </p:txBody>
      </p:sp>
      <p:pic>
        <p:nvPicPr>
          <p:cNvPr id="7" name="Picture 6">
            <a:extLst>
              <a:ext uri="{FF2B5EF4-FFF2-40B4-BE49-F238E27FC236}">
                <a16:creationId xmlns:a16="http://schemas.microsoft.com/office/drawing/2014/main" id="{5BD7AA4D-28A9-41DF-A381-B5A4E5607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graphicFrame>
        <p:nvGraphicFramePr>
          <p:cNvPr id="4" name="Table 3">
            <a:extLst>
              <a:ext uri="{FF2B5EF4-FFF2-40B4-BE49-F238E27FC236}">
                <a16:creationId xmlns:a16="http://schemas.microsoft.com/office/drawing/2014/main" id="{2C6B6D2A-A41C-4257-A975-60C8BEAF6127}"/>
              </a:ext>
            </a:extLst>
          </p:cNvPr>
          <p:cNvGraphicFramePr>
            <a:graphicFrameLocks noGrp="1"/>
          </p:cNvGraphicFramePr>
          <p:nvPr>
            <p:extLst>
              <p:ext uri="{D42A27DB-BD31-4B8C-83A1-F6EECF244321}">
                <p14:modId xmlns:p14="http://schemas.microsoft.com/office/powerpoint/2010/main" val="2285593564"/>
              </p:ext>
            </p:extLst>
          </p:nvPr>
        </p:nvGraphicFramePr>
        <p:xfrm>
          <a:off x="2376486" y="3083987"/>
          <a:ext cx="7435852" cy="1643063"/>
        </p:xfrm>
        <a:graphic>
          <a:graphicData uri="http://schemas.openxmlformats.org/drawingml/2006/table">
            <a:tbl>
              <a:tblPr>
                <a:tableStyleId>{69CF1AB2-1976-4502-BF36-3FF5EA218861}</a:tableStyleId>
              </a:tblPr>
              <a:tblGrid>
                <a:gridCol w="2473709">
                  <a:extLst>
                    <a:ext uri="{9D8B030D-6E8A-4147-A177-3AD203B41FA5}">
                      <a16:colId xmlns:a16="http://schemas.microsoft.com/office/drawing/2014/main" val="346834149"/>
                    </a:ext>
                  </a:extLst>
                </a:gridCol>
                <a:gridCol w="1722762">
                  <a:extLst>
                    <a:ext uri="{9D8B030D-6E8A-4147-A177-3AD203B41FA5}">
                      <a16:colId xmlns:a16="http://schemas.microsoft.com/office/drawing/2014/main" val="2865456879"/>
                    </a:ext>
                  </a:extLst>
                </a:gridCol>
                <a:gridCol w="1516619">
                  <a:extLst>
                    <a:ext uri="{9D8B030D-6E8A-4147-A177-3AD203B41FA5}">
                      <a16:colId xmlns:a16="http://schemas.microsoft.com/office/drawing/2014/main" val="1877148292"/>
                    </a:ext>
                  </a:extLst>
                </a:gridCol>
                <a:gridCol w="1722762">
                  <a:extLst>
                    <a:ext uri="{9D8B030D-6E8A-4147-A177-3AD203B41FA5}">
                      <a16:colId xmlns:a16="http://schemas.microsoft.com/office/drawing/2014/main" val="1865157103"/>
                    </a:ext>
                  </a:extLst>
                </a:gridCol>
              </a:tblGrid>
              <a:tr h="407933">
                <a:tc>
                  <a:txBody>
                    <a:bodyPr/>
                    <a:lstStyle/>
                    <a:p>
                      <a:pPr algn="ctr" fontAlgn="b"/>
                      <a:r>
                        <a:rPr lang="en-US" sz="2000" u="none" strike="noStrike">
                          <a:effectLst/>
                          <a:latin typeface="Arial" panose="020B0604020202020204" pitchFamily="34" charset="0"/>
                          <a:cs typeface="Arial" panose="020B0604020202020204" pitchFamily="34" charset="0"/>
                        </a:rPr>
                        <a:t>CATEGORY</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BUDGET</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ACTUAL</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DIFFERENCE</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291233928"/>
                  </a:ext>
                </a:extLst>
              </a:tr>
              <a:tr h="407933">
                <a:tc>
                  <a:txBody>
                    <a:bodyPr/>
                    <a:lstStyle/>
                    <a:p>
                      <a:pPr algn="l" fontAlgn="b"/>
                      <a:r>
                        <a:rPr lang="en-US" sz="2000" u="none" strike="noStrike">
                          <a:effectLst/>
                          <a:latin typeface="Arial" panose="020B0604020202020204" pitchFamily="34" charset="0"/>
                          <a:cs typeface="Arial" panose="020B0604020202020204" pitchFamily="34" charset="0"/>
                        </a:rPr>
                        <a:t>TOTAL INCOME</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$52,500</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$41,500</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$11,000</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063819926"/>
                  </a:ext>
                </a:extLst>
              </a:tr>
              <a:tr h="407933">
                <a:tc>
                  <a:txBody>
                    <a:bodyPr/>
                    <a:lstStyle/>
                    <a:p>
                      <a:pPr algn="l" fontAlgn="b"/>
                      <a:r>
                        <a:rPr lang="en-US" sz="2000" u="none" strike="noStrike">
                          <a:effectLst/>
                          <a:latin typeface="Arial" panose="020B0604020202020204" pitchFamily="34" charset="0"/>
                          <a:cs typeface="Arial" panose="020B0604020202020204" pitchFamily="34" charset="0"/>
                        </a:rPr>
                        <a:t>TOTAL EXPENSES</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$37,350</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$31,650</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$5,700</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73464746"/>
                  </a:ext>
                </a:extLst>
              </a:tr>
              <a:tr h="419264">
                <a:tc>
                  <a:txBody>
                    <a:bodyPr/>
                    <a:lstStyle/>
                    <a:p>
                      <a:pPr algn="ctr" fontAlgn="b"/>
                      <a:r>
                        <a:rPr lang="en-US" sz="2000" u="none" strike="noStrike">
                          <a:effectLst/>
                          <a:latin typeface="Arial" panose="020B0604020202020204" pitchFamily="34" charset="0"/>
                          <a:cs typeface="Arial" panose="020B0604020202020204" pitchFamily="34" charset="0"/>
                        </a:rPr>
                        <a:t>NET PROFIT (LOSS)</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$15,150</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$9,850</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$5,300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283554431"/>
                  </a:ext>
                </a:extLst>
              </a:tr>
            </a:tbl>
          </a:graphicData>
        </a:graphic>
      </p:graphicFrame>
    </p:spTree>
    <p:extLst>
      <p:ext uri="{BB962C8B-B14F-4D97-AF65-F5344CB8AC3E}">
        <p14:creationId xmlns:p14="http://schemas.microsoft.com/office/powerpoint/2010/main" val="15783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231E3B-E51F-466D-95D8-A0AADA813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8012" y="262815"/>
            <a:ext cx="1414462" cy="1317332"/>
          </a:xfrm>
          <a:prstGeom prst="rect">
            <a:avLst/>
          </a:prstGeom>
        </p:spPr>
      </p:pic>
      <p:sp>
        <p:nvSpPr>
          <p:cNvPr id="2" name="Title 1">
            <a:extLst>
              <a:ext uri="{FF2B5EF4-FFF2-40B4-BE49-F238E27FC236}">
                <a16:creationId xmlns:a16="http://schemas.microsoft.com/office/drawing/2014/main" id="{60815283-5D07-4CFE-89C7-100F78B68B2C}"/>
              </a:ext>
            </a:extLst>
          </p:cNvPr>
          <p:cNvSpPr>
            <a:spLocks noGrp="1"/>
          </p:cNvSpPr>
          <p:nvPr>
            <p:ph type="title"/>
          </p:nvPr>
        </p:nvSpPr>
        <p:spPr/>
        <p:txBody>
          <a:bodyPr/>
          <a:lstStyle/>
          <a:p>
            <a:r>
              <a:rPr lang="en-US" dirty="0"/>
              <a:t>Double Entry Bookkeeping System</a:t>
            </a:r>
          </a:p>
        </p:txBody>
      </p:sp>
      <p:sp>
        <p:nvSpPr>
          <p:cNvPr id="3" name="Content Placeholder 2">
            <a:extLst>
              <a:ext uri="{FF2B5EF4-FFF2-40B4-BE49-F238E27FC236}">
                <a16:creationId xmlns:a16="http://schemas.microsoft.com/office/drawing/2014/main" id="{CA3BF928-4843-4834-966A-0C8E54B30C43}"/>
              </a:ext>
            </a:extLst>
          </p:cNvPr>
          <p:cNvSpPr>
            <a:spLocks noGrp="1"/>
          </p:cNvSpPr>
          <p:nvPr>
            <p:ph idx="1"/>
          </p:nvPr>
        </p:nvSpPr>
        <p:spPr>
          <a:xfrm>
            <a:off x="1522413" y="1981201"/>
            <a:ext cx="9829799" cy="2133600"/>
          </a:xfrm>
        </p:spPr>
        <p:txBody>
          <a:bodyPr/>
          <a:lstStyle/>
          <a:p>
            <a:r>
              <a:rPr lang="en-US" dirty="0"/>
              <a:t>September 1, 2017   Twenty members pay their dues $700</a:t>
            </a:r>
          </a:p>
          <a:p>
            <a:r>
              <a:rPr lang="en-US" dirty="0"/>
              <a:t>September 15, 2017  Ten members pay their dues $350</a:t>
            </a:r>
          </a:p>
          <a:p>
            <a:r>
              <a:rPr lang="en-US" dirty="0"/>
              <a:t>September 30, 2017  The 1st Vice processes 30 members online $750</a:t>
            </a:r>
          </a:p>
          <a:p>
            <a:r>
              <a:rPr lang="en-US" dirty="0"/>
              <a:t>October 15, 2017      10 members paid their dues for a total of $350</a:t>
            </a:r>
          </a:p>
          <a:p>
            <a:pPr marL="0" indent="0">
              <a:buNone/>
            </a:pPr>
            <a:endParaRPr lang="en-US" dirty="0"/>
          </a:p>
        </p:txBody>
      </p:sp>
      <p:pic>
        <p:nvPicPr>
          <p:cNvPr id="8" name="Picture 7">
            <a:extLst>
              <a:ext uri="{FF2B5EF4-FFF2-40B4-BE49-F238E27FC236}">
                <a16:creationId xmlns:a16="http://schemas.microsoft.com/office/drawing/2014/main" id="{D8D10B1F-1B0F-4E23-91D8-882418C99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graphicFrame>
        <p:nvGraphicFramePr>
          <p:cNvPr id="5" name="Table 4">
            <a:extLst>
              <a:ext uri="{FF2B5EF4-FFF2-40B4-BE49-F238E27FC236}">
                <a16:creationId xmlns:a16="http://schemas.microsoft.com/office/drawing/2014/main" id="{80F3C77E-9194-4C25-B1D6-22E4C8A178CD}"/>
              </a:ext>
            </a:extLst>
          </p:cNvPr>
          <p:cNvGraphicFramePr>
            <a:graphicFrameLocks noGrp="1"/>
          </p:cNvGraphicFramePr>
          <p:nvPr>
            <p:extLst>
              <p:ext uri="{D42A27DB-BD31-4B8C-83A1-F6EECF244321}">
                <p14:modId xmlns:p14="http://schemas.microsoft.com/office/powerpoint/2010/main" val="3261845113"/>
              </p:ext>
            </p:extLst>
          </p:nvPr>
        </p:nvGraphicFramePr>
        <p:xfrm>
          <a:off x="1217612" y="4146550"/>
          <a:ext cx="4724400" cy="2178050"/>
        </p:xfrm>
        <a:graphic>
          <a:graphicData uri="http://schemas.openxmlformats.org/drawingml/2006/table">
            <a:tbl>
              <a:tblPr>
                <a:tableStyleId>{69CF1AB2-1976-4502-BF36-3FF5EA218861}</a:tableStyleId>
              </a:tblPr>
              <a:tblGrid>
                <a:gridCol w="1371600">
                  <a:extLst>
                    <a:ext uri="{9D8B030D-6E8A-4147-A177-3AD203B41FA5}">
                      <a16:colId xmlns:a16="http://schemas.microsoft.com/office/drawing/2014/main" val="3806196462"/>
                    </a:ext>
                  </a:extLst>
                </a:gridCol>
                <a:gridCol w="990600">
                  <a:extLst>
                    <a:ext uri="{9D8B030D-6E8A-4147-A177-3AD203B41FA5}">
                      <a16:colId xmlns:a16="http://schemas.microsoft.com/office/drawing/2014/main" val="2252009166"/>
                    </a:ext>
                  </a:extLst>
                </a:gridCol>
                <a:gridCol w="1181100">
                  <a:extLst>
                    <a:ext uri="{9D8B030D-6E8A-4147-A177-3AD203B41FA5}">
                      <a16:colId xmlns:a16="http://schemas.microsoft.com/office/drawing/2014/main" val="2577407181"/>
                    </a:ext>
                  </a:extLst>
                </a:gridCol>
                <a:gridCol w="1181100">
                  <a:extLst>
                    <a:ext uri="{9D8B030D-6E8A-4147-A177-3AD203B41FA5}">
                      <a16:colId xmlns:a16="http://schemas.microsoft.com/office/drawing/2014/main" val="3117604357"/>
                    </a:ext>
                  </a:extLst>
                </a:gridCol>
              </a:tblGrid>
              <a:tr h="305718">
                <a:tc gridSpan="4">
                  <a:txBody>
                    <a:bodyPr/>
                    <a:lstStyle/>
                    <a:p>
                      <a:pPr algn="ctr" fontAlgn="b"/>
                      <a:r>
                        <a:rPr lang="en-US" sz="2000" u="none" strike="noStrike">
                          <a:effectLst/>
                          <a:latin typeface="Arial" panose="020B0604020202020204" pitchFamily="34" charset="0"/>
                          <a:cs typeface="Arial" panose="020B0604020202020204" pitchFamily="34" charset="0"/>
                        </a:rPr>
                        <a:t>CASH</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75650"/>
                  </a:ext>
                </a:extLst>
              </a:tr>
              <a:tr h="289193">
                <a:tc>
                  <a:txBody>
                    <a:bodyPr/>
                    <a:lstStyle/>
                    <a:p>
                      <a:pPr algn="ctr" fontAlgn="b"/>
                      <a:r>
                        <a:rPr lang="en-US" sz="2000" u="none" strike="noStrike">
                          <a:effectLst/>
                          <a:latin typeface="Arial" panose="020B0604020202020204" pitchFamily="34" charset="0"/>
                          <a:cs typeface="Arial" panose="020B0604020202020204" pitchFamily="34" charset="0"/>
                        </a:rPr>
                        <a:t>Date</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Debit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Credit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Balance</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582366539"/>
                  </a:ext>
                </a:extLst>
              </a:tr>
              <a:tr h="289193">
                <a:tc>
                  <a:txBody>
                    <a:bodyPr/>
                    <a:lstStyle/>
                    <a:p>
                      <a:pPr algn="l" fontAlgn="b"/>
                      <a:r>
                        <a:rPr lang="en-US" sz="2000" u="none" strike="noStrike">
                          <a:effectLst/>
                          <a:latin typeface="Arial" panose="020B0604020202020204" pitchFamily="34" charset="0"/>
                          <a:cs typeface="Arial" panose="020B0604020202020204" pitchFamily="34" charset="0"/>
                        </a:rPr>
                        <a:t>1-Sep-17</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$700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$700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526978312"/>
                  </a:ext>
                </a:extLst>
              </a:tr>
              <a:tr h="289193">
                <a:tc>
                  <a:txBody>
                    <a:bodyPr/>
                    <a:lstStyle/>
                    <a:p>
                      <a:pPr algn="l" fontAlgn="b"/>
                      <a:r>
                        <a:rPr lang="en-US" sz="2000" u="none" strike="noStrike">
                          <a:effectLst/>
                          <a:latin typeface="Arial" panose="020B0604020202020204" pitchFamily="34" charset="0"/>
                          <a:cs typeface="Arial" panose="020B0604020202020204" pitchFamily="34" charset="0"/>
                        </a:rPr>
                        <a:t>15-Sep-17</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$350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222643474"/>
                  </a:ext>
                </a:extLst>
              </a:tr>
              <a:tr h="289193">
                <a:tc>
                  <a:txBody>
                    <a:bodyPr/>
                    <a:lstStyle/>
                    <a:p>
                      <a:pPr algn="l" fontAlgn="b"/>
                      <a:r>
                        <a:rPr lang="en-US" sz="2000" u="none" strike="noStrike">
                          <a:effectLst/>
                          <a:latin typeface="Arial" panose="020B0604020202020204" pitchFamily="34" charset="0"/>
                          <a:cs typeface="Arial" panose="020B0604020202020204" pitchFamily="34" charset="0"/>
                        </a:rPr>
                        <a:t>30-Sep-17</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$750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$300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899421987"/>
                  </a:ext>
                </a:extLst>
              </a:tr>
              <a:tr h="289193">
                <a:tc>
                  <a:txBody>
                    <a:bodyPr/>
                    <a:lstStyle/>
                    <a:p>
                      <a:pPr algn="l" fontAlgn="b"/>
                      <a:r>
                        <a:rPr lang="en-US" sz="2000" u="none" strike="noStrike">
                          <a:effectLst/>
                          <a:latin typeface="Arial" panose="020B0604020202020204" pitchFamily="34" charset="0"/>
                          <a:cs typeface="Arial" panose="020B0604020202020204" pitchFamily="34" charset="0"/>
                        </a:rPr>
                        <a:t>15-Oct-17</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$350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$650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326895504"/>
                  </a:ext>
                </a:extLst>
              </a:tr>
              <a:tr h="305718">
                <a:tc>
                  <a:txBody>
                    <a:bodyPr/>
                    <a:lstStyle/>
                    <a:p>
                      <a:pPr algn="r"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736438498"/>
                  </a:ext>
                </a:extLst>
              </a:tr>
            </a:tbl>
          </a:graphicData>
        </a:graphic>
      </p:graphicFrame>
      <p:graphicFrame>
        <p:nvGraphicFramePr>
          <p:cNvPr id="10" name="Table 9">
            <a:extLst>
              <a:ext uri="{FF2B5EF4-FFF2-40B4-BE49-F238E27FC236}">
                <a16:creationId xmlns:a16="http://schemas.microsoft.com/office/drawing/2014/main" id="{A72BEC0D-FCDB-40C7-8FF1-0A6D93FF4518}"/>
              </a:ext>
            </a:extLst>
          </p:cNvPr>
          <p:cNvGraphicFramePr>
            <a:graphicFrameLocks noGrp="1"/>
          </p:cNvGraphicFramePr>
          <p:nvPr>
            <p:extLst>
              <p:ext uri="{D42A27DB-BD31-4B8C-83A1-F6EECF244321}">
                <p14:modId xmlns:p14="http://schemas.microsoft.com/office/powerpoint/2010/main" val="3358817139"/>
              </p:ext>
            </p:extLst>
          </p:nvPr>
        </p:nvGraphicFramePr>
        <p:xfrm>
          <a:off x="6232088" y="4146331"/>
          <a:ext cx="4891524" cy="2178050"/>
        </p:xfrm>
        <a:graphic>
          <a:graphicData uri="http://schemas.openxmlformats.org/drawingml/2006/table">
            <a:tbl>
              <a:tblPr>
                <a:tableStyleId>{69CF1AB2-1976-4502-BF36-3FF5EA218861}</a:tableStyleId>
              </a:tblPr>
              <a:tblGrid>
                <a:gridCol w="1222881">
                  <a:extLst>
                    <a:ext uri="{9D8B030D-6E8A-4147-A177-3AD203B41FA5}">
                      <a16:colId xmlns:a16="http://schemas.microsoft.com/office/drawing/2014/main" val="836492241"/>
                    </a:ext>
                  </a:extLst>
                </a:gridCol>
                <a:gridCol w="1222881">
                  <a:extLst>
                    <a:ext uri="{9D8B030D-6E8A-4147-A177-3AD203B41FA5}">
                      <a16:colId xmlns:a16="http://schemas.microsoft.com/office/drawing/2014/main" val="4109625700"/>
                    </a:ext>
                  </a:extLst>
                </a:gridCol>
                <a:gridCol w="1222881">
                  <a:extLst>
                    <a:ext uri="{9D8B030D-6E8A-4147-A177-3AD203B41FA5}">
                      <a16:colId xmlns:a16="http://schemas.microsoft.com/office/drawing/2014/main" val="2754085304"/>
                    </a:ext>
                  </a:extLst>
                </a:gridCol>
                <a:gridCol w="1222881">
                  <a:extLst>
                    <a:ext uri="{9D8B030D-6E8A-4147-A177-3AD203B41FA5}">
                      <a16:colId xmlns:a16="http://schemas.microsoft.com/office/drawing/2014/main" val="2292084319"/>
                    </a:ext>
                  </a:extLst>
                </a:gridCol>
              </a:tblGrid>
              <a:tr h="299829">
                <a:tc gridSpan="4">
                  <a:txBody>
                    <a:bodyPr/>
                    <a:lstStyle/>
                    <a:p>
                      <a:pPr algn="ctr" fontAlgn="b"/>
                      <a:r>
                        <a:rPr lang="en-US" sz="2000" u="none" strike="noStrike">
                          <a:effectLst/>
                          <a:latin typeface="Arial" panose="020B0604020202020204" pitchFamily="34" charset="0"/>
                          <a:cs typeface="Arial" panose="020B0604020202020204" pitchFamily="34" charset="0"/>
                        </a:rPr>
                        <a:t>Membership</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2554099"/>
                  </a:ext>
                </a:extLst>
              </a:tr>
              <a:tr h="291725">
                <a:tc>
                  <a:txBody>
                    <a:bodyPr/>
                    <a:lstStyle/>
                    <a:p>
                      <a:pPr algn="ctr" fontAlgn="b"/>
                      <a:r>
                        <a:rPr lang="en-US" sz="2000" u="none" strike="noStrike">
                          <a:effectLst/>
                          <a:latin typeface="Arial" panose="020B0604020202020204" pitchFamily="34" charset="0"/>
                          <a:cs typeface="Arial" panose="020B0604020202020204" pitchFamily="34" charset="0"/>
                        </a:rPr>
                        <a:t>Date</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Debit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Credit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Balance</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891978553"/>
                  </a:ext>
                </a:extLst>
              </a:tr>
              <a:tr h="291725">
                <a:tc>
                  <a:txBody>
                    <a:bodyPr/>
                    <a:lstStyle/>
                    <a:p>
                      <a:pPr algn="l" fontAlgn="b"/>
                      <a:r>
                        <a:rPr lang="en-US" sz="2000" u="none" strike="noStrike">
                          <a:effectLst/>
                          <a:latin typeface="Arial" panose="020B0604020202020204" pitchFamily="34" charset="0"/>
                          <a:cs typeface="Arial" panose="020B0604020202020204" pitchFamily="34" charset="0"/>
                        </a:rPr>
                        <a:t>1-Sep-17</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$700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$700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56108066"/>
                  </a:ext>
                </a:extLst>
              </a:tr>
              <a:tr h="283622">
                <a:tc>
                  <a:txBody>
                    <a:bodyPr/>
                    <a:lstStyle/>
                    <a:p>
                      <a:pPr algn="l" fontAlgn="b"/>
                      <a:r>
                        <a:rPr lang="en-US" sz="2000" u="none" strike="noStrike">
                          <a:effectLst/>
                          <a:latin typeface="Arial" panose="020B0604020202020204" pitchFamily="34" charset="0"/>
                          <a:cs typeface="Arial" panose="020B0604020202020204" pitchFamily="34" charset="0"/>
                        </a:rPr>
                        <a:t>15-Sep-17</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$350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135462242"/>
                  </a:ext>
                </a:extLst>
              </a:tr>
              <a:tr h="283622">
                <a:tc>
                  <a:txBody>
                    <a:bodyPr/>
                    <a:lstStyle/>
                    <a:p>
                      <a:pPr algn="l" fontAlgn="b"/>
                      <a:r>
                        <a:rPr lang="en-US" sz="2000" u="none" strike="noStrike">
                          <a:effectLst/>
                          <a:latin typeface="Arial" panose="020B0604020202020204" pitchFamily="34" charset="0"/>
                          <a:cs typeface="Arial" panose="020B0604020202020204" pitchFamily="34" charset="0"/>
                        </a:rPr>
                        <a:t>30-Sep-17</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$750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$300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5389778"/>
                  </a:ext>
                </a:extLst>
              </a:tr>
              <a:tr h="283622">
                <a:tc>
                  <a:txBody>
                    <a:bodyPr/>
                    <a:lstStyle/>
                    <a:p>
                      <a:pPr algn="l" fontAlgn="b"/>
                      <a:r>
                        <a:rPr lang="en-US" sz="2000" u="none" strike="noStrike">
                          <a:effectLst/>
                          <a:latin typeface="Arial" panose="020B0604020202020204" pitchFamily="34" charset="0"/>
                          <a:cs typeface="Arial" panose="020B0604020202020204" pitchFamily="34" charset="0"/>
                        </a:rPr>
                        <a:t>15-Oct-17</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$350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2000" u="none" strike="noStrike">
                          <a:effectLst/>
                          <a:latin typeface="Arial" panose="020B0604020202020204" pitchFamily="34" charset="0"/>
                          <a:cs typeface="Arial" panose="020B0604020202020204" pitchFamily="34" charset="0"/>
                        </a:rPr>
                        <a:t>$650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672914345"/>
                  </a:ext>
                </a:extLst>
              </a:tr>
              <a:tr h="291725">
                <a:tc>
                  <a:txBody>
                    <a:bodyPr/>
                    <a:lstStyle/>
                    <a:p>
                      <a:pPr algn="r"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168560821"/>
                  </a:ext>
                </a:extLst>
              </a:tr>
            </a:tbl>
          </a:graphicData>
        </a:graphic>
      </p:graphicFrame>
    </p:spTree>
    <p:extLst>
      <p:ext uri="{BB962C8B-B14F-4D97-AF65-F5344CB8AC3E}">
        <p14:creationId xmlns:p14="http://schemas.microsoft.com/office/powerpoint/2010/main" val="159458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C8E8E8-59BC-4360-8E07-D9C70C4E7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8429" y="3116409"/>
            <a:ext cx="2357079" cy="2195220"/>
          </a:xfrm>
          <a:prstGeom prst="rect">
            <a:avLst/>
          </a:prstGeom>
        </p:spPr>
      </p:pic>
      <p:sp>
        <p:nvSpPr>
          <p:cNvPr id="2" name="Title 1">
            <a:extLst>
              <a:ext uri="{FF2B5EF4-FFF2-40B4-BE49-F238E27FC236}">
                <a16:creationId xmlns:a16="http://schemas.microsoft.com/office/drawing/2014/main" id="{A499B329-2E9E-491E-BA2F-DCF20A75ACE3}"/>
              </a:ext>
            </a:extLst>
          </p:cNvPr>
          <p:cNvSpPr>
            <a:spLocks noGrp="1"/>
          </p:cNvSpPr>
          <p:nvPr>
            <p:ph type="title"/>
          </p:nvPr>
        </p:nvSpPr>
        <p:spPr/>
        <p:txBody>
          <a:bodyPr/>
          <a:lstStyle/>
          <a:p>
            <a:r>
              <a:rPr lang="en-US" dirty="0"/>
              <a:t>Monthly Finance Report to the Membership </a:t>
            </a:r>
          </a:p>
        </p:txBody>
      </p:sp>
      <p:sp>
        <p:nvSpPr>
          <p:cNvPr id="3" name="Content Placeholder 2">
            <a:extLst>
              <a:ext uri="{FF2B5EF4-FFF2-40B4-BE49-F238E27FC236}">
                <a16:creationId xmlns:a16="http://schemas.microsoft.com/office/drawing/2014/main" id="{D7AC32C3-EBC6-45D4-8229-A79A104A2980}"/>
              </a:ext>
            </a:extLst>
          </p:cNvPr>
          <p:cNvSpPr>
            <a:spLocks noGrp="1"/>
          </p:cNvSpPr>
          <p:nvPr>
            <p:ph idx="1"/>
          </p:nvPr>
        </p:nvSpPr>
        <p:spPr/>
        <p:txBody>
          <a:bodyPr/>
          <a:lstStyle/>
          <a:p>
            <a:r>
              <a:rPr lang="en-US" dirty="0"/>
              <a:t>Roberts Rules of Order Section 48, Page 478</a:t>
            </a:r>
          </a:p>
          <a:p>
            <a:endParaRPr lang="en-US" dirty="0"/>
          </a:p>
        </p:txBody>
      </p:sp>
      <p:sp>
        <p:nvSpPr>
          <p:cNvPr id="4" name="Text Box 1">
            <a:extLst>
              <a:ext uri="{FF2B5EF4-FFF2-40B4-BE49-F238E27FC236}">
                <a16:creationId xmlns:a16="http://schemas.microsoft.com/office/drawing/2014/main" id="{0D5356BE-AC95-48A3-A7B0-AC56F2FEEF4B}"/>
              </a:ext>
            </a:extLst>
          </p:cNvPr>
          <p:cNvSpPr txBox="1"/>
          <p:nvPr/>
        </p:nvSpPr>
        <p:spPr>
          <a:xfrm>
            <a:off x="3085306" y="2514600"/>
            <a:ext cx="4533106" cy="419100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Report of the Finance Officer of AMVETS Post 6666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For the Month Ending September 30,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Balance on hand September 1, 2017			$35,750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r>
              <a:rPr lang="en-US" sz="800" i="1" dirty="0">
                <a:effectLst/>
                <a:latin typeface="Arial" panose="020B0604020202020204" pitchFamily="34" charset="0"/>
                <a:ea typeface="Calibri" panose="020F0502020204030204" pitchFamily="34" charset="0"/>
                <a:cs typeface="Times New Roman" panose="02020603050405020304" pitchFamily="18" charset="0"/>
              </a:rPr>
              <a:t>Receipts: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Member dues			 $350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Canteen Sales			$2500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Kitchen Sales			 $1300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Proceeds from Labor Day 		</a:t>
            </a:r>
            <a:r>
              <a:rPr lang="en-US" sz="800" dirty="0">
                <a:latin typeface="Arial" panose="020B0604020202020204" pitchFamily="34" charset="0"/>
                <a:ea typeface="Calibri" panose="020F0502020204030204" pitchFamily="34" charset="0"/>
                <a:cs typeface="Times New Roman" panose="02020603050405020304" pitchFamily="18" charset="0"/>
              </a:rPr>
              <a:t> </a:t>
            </a:r>
            <a:r>
              <a:rPr lang="en-US" sz="800" dirty="0">
                <a:effectLst/>
                <a:latin typeface="Arial" panose="020B0604020202020204" pitchFamily="34" charset="0"/>
                <a:ea typeface="Calibri" panose="020F0502020204030204" pitchFamily="34" charset="0"/>
                <a:cs typeface="Times New Roman" panose="02020603050405020304" pitchFamily="18" charset="0"/>
              </a:rPr>
              <a:t> $500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Donations			  </a:t>
            </a:r>
            <a:r>
              <a:rPr lang="en-US" sz="800" u="sng" dirty="0">
                <a:effectLst/>
                <a:latin typeface="Arial" panose="020B0604020202020204" pitchFamily="34" charset="0"/>
                <a:ea typeface="Calibri" panose="020F0502020204030204" pitchFamily="34" charset="0"/>
                <a:cs typeface="Times New Roman" panose="02020603050405020304" pitchFamily="18" charset="0"/>
              </a:rPr>
              <a:t>$150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Total Receipts			  </a:t>
            </a:r>
            <a:r>
              <a:rPr lang="en-US" sz="800" u="sng" dirty="0">
                <a:effectLst/>
                <a:latin typeface="Arial" panose="020B0604020202020204" pitchFamily="34" charset="0"/>
                <a:ea typeface="Calibri" panose="020F0502020204030204" pitchFamily="34" charset="0"/>
                <a:cs typeface="Times New Roman" panose="02020603050405020304" pitchFamily="18" charset="0"/>
              </a:rPr>
              <a:t>$4,800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Total	          	</a:t>
            </a:r>
            <a:r>
              <a:rPr lang="en-US" sz="800" dirty="0">
                <a:latin typeface="Arial" panose="020B0604020202020204" pitchFamily="34" charset="0"/>
                <a:ea typeface="Calibri" panose="020F0502020204030204" pitchFamily="34" charset="0"/>
                <a:cs typeface="Times New Roman" panose="02020603050405020304" pitchFamily="18" charset="0"/>
              </a:rPr>
              <a:t>	</a:t>
            </a:r>
            <a:r>
              <a:rPr lang="en-US" sz="800" dirty="0">
                <a:effectLst/>
                <a:latin typeface="Arial" panose="020B0604020202020204" pitchFamily="34" charset="0"/>
                <a:ea typeface="Calibri" panose="020F0502020204030204" pitchFamily="34" charset="0"/>
                <a:cs typeface="Times New Roman" panose="02020603050405020304" pitchFamily="18" charset="0"/>
              </a:rPr>
              <a:t> </a:t>
            </a:r>
            <a:r>
              <a:rPr lang="en-US" sz="800" u="dbl" dirty="0">
                <a:effectLst/>
                <a:latin typeface="Arial" panose="020B0604020202020204" pitchFamily="34" charset="0"/>
                <a:ea typeface="Calibri" panose="020F0502020204030204" pitchFamily="34" charset="0"/>
                <a:cs typeface="Times New Roman" panose="02020603050405020304" pitchFamily="18" charset="0"/>
              </a:rPr>
              <a:t>$40,550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Arial" panose="020B0604020202020204" pitchFamily="34" charset="0"/>
                <a:ea typeface="Calibri" panose="020F0502020204030204" pitchFamily="34" charset="0"/>
                <a:cs typeface="Times New Roman" panose="02020603050405020304" pitchFamily="18" charset="0"/>
              </a:rPr>
              <a:t>Disbursements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Mortgage Payment		$750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Membership			$250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Utilities			$250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Canteen Expense	                              $1250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Kitchen Expense			 $650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Office Supplies			</a:t>
            </a:r>
            <a:r>
              <a:rPr lang="en-US" sz="800" u="sng" dirty="0">
                <a:effectLst/>
                <a:latin typeface="Arial" panose="020B0604020202020204" pitchFamily="34" charset="0"/>
                <a:ea typeface="Calibri" panose="020F0502020204030204" pitchFamily="34" charset="0"/>
                <a:cs typeface="Times New Roman" panose="02020603050405020304" pitchFamily="18" charset="0"/>
              </a:rPr>
              <a:t>   $50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Total Disbursements:		 </a:t>
            </a:r>
            <a:r>
              <a:rPr lang="en-US" sz="800" u="sng" dirty="0">
                <a:effectLst/>
                <a:latin typeface="Arial" panose="020B0604020202020204" pitchFamily="34" charset="0"/>
                <a:ea typeface="Calibri" panose="020F0502020204030204" pitchFamily="34" charset="0"/>
                <a:cs typeface="Times New Roman" panose="02020603050405020304" pitchFamily="18" charset="0"/>
              </a:rPr>
              <a:t>$3,200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Arial" panose="020B0604020202020204" pitchFamily="34" charset="0"/>
                <a:ea typeface="Calibri" panose="020F0502020204030204" pitchFamily="34" charset="0"/>
                <a:cs typeface="Times New Roman" panose="02020603050405020304" pitchFamily="18" charset="0"/>
              </a:rPr>
              <a:t>Balance on Hand October 1, 2017</a:t>
            </a:r>
            <a:r>
              <a:rPr lang="en-US" sz="800" dirty="0">
                <a:effectLst/>
                <a:latin typeface="Arial" panose="020B0604020202020204" pitchFamily="34" charset="0"/>
                <a:ea typeface="Calibri" panose="020F0502020204030204" pitchFamily="34" charset="0"/>
                <a:cs typeface="Times New Roman" panose="02020603050405020304" pitchFamily="18" charset="0"/>
              </a:rPr>
              <a:t>	                       		 </a:t>
            </a:r>
            <a:r>
              <a:rPr lang="en-US" sz="800" u="dbl" dirty="0">
                <a:effectLst/>
                <a:latin typeface="Arial" panose="020B0604020202020204" pitchFamily="34" charset="0"/>
                <a:ea typeface="Calibri" panose="020F0502020204030204" pitchFamily="34" charset="0"/>
                <a:cs typeface="Times New Roman" panose="02020603050405020304" pitchFamily="18" charset="0"/>
              </a:rPr>
              <a:t>$37,350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Signed:  John Deere, Finance Officer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422B12F-62AA-4C2A-9F7F-684D1B0CF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spTree>
    <p:extLst>
      <p:ext uri="{BB962C8B-B14F-4D97-AF65-F5344CB8AC3E}">
        <p14:creationId xmlns:p14="http://schemas.microsoft.com/office/powerpoint/2010/main" val="90618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16CB-BCF0-4279-BEE1-F128A073F9A5}"/>
              </a:ext>
            </a:extLst>
          </p:cNvPr>
          <p:cNvSpPr>
            <a:spLocks noGrp="1"/>
          </p:cNvSpPr>
          <p:nvPr>
            <p:ph type="title"/>
          </p:nvPr>
        </p:nvSpPr>
        <p:spPr/>
        <p:txBody>
          <a:bodyPr/>
          <a:lstStyle/>
          <a:p>
            <a:r>
              <a:rPr lang="en-US" dirty="0"/>
              <a:t>IRS 990 Filing</a:t>
            </a:r>
          </a:p>
        </p:txBody>
      </p:sp>
      <p:sp>
        <p:nvSpPr>
          <p:cNvPr id="3" name="Content Placeholder 2">
            <a:extLst>
              <a:ext uri="{FF2B5EF4-FFF2-40B4-BE49-F238E27FC236}">
                <a16:creationId xmlns:a16="http://schemas.microsoft.com/office/drawing/2014/main" id="{584AD369-6D28-4B20-B185-5A67EB33ABDB}"/>
              </a:ext>
            </a:extLst>
          </p:cNvPr>
          <p:cNvSpPr>
            <a:spLocks noGrp="1"/>
          </p:cNvSpPr>
          <p:nvPr>
            <p:ph idx="1"/>
          </p:nvPr>
        </p:nvSpPr>
        <p:spPr/>
        <p:txBody>
          <a:bodyPr/>
          <a:lstStyle/>
          <a:p>
            <a:pPr marL="342900" indent="-342900">
              <a:defRPr/>
            </a:pPr>
            <a:r>
              <a:rPr lang="en-US" dirty="0">
                <a:latin typeface="Arial" panose="020B0604020202020204" pitchFamily="34" charset="0"/>
                <a:cs typeface="Arial" panose="020B0604020202020204" pitchFamily="34" charset="0"/>
              </a:rPr>
              <a:t>IRS 990 (Taxes)</a:t>
            </a:r>
          </a:p>
          <a:p>
            <a:pPr marL="800100" lvl="1" indent="-342900">
              <a:buFont typeface="Wingdings" panose="05000000000000000000" pitchFamily="2" charset="2"/>
              <a:buChar char="v"/>
              <a:defRPr/>
            </a:pPr>
            <a:r>
              <a:rPr lang="en-US" dirty="0">
                <a:latin typeface="Arial" panose="020B0604020202020204" pitchFamily="34" charset="0"/>
                <a:cs typeface="Arial" panose="020B0604020202020204" pitchFamily="34" charset="0"/>
              </a:rPr>
              <a:t>IRS Form 990N – Gross receipts &lt; $50K</a:t>
            </a:r>
          </a:p>
          <a:p>
            <a:pPr marL="800100" lvl="1" indent="-342900">
              <a:buFont typeface="Wingdings" panose="05000000000000000000" pitchFamily="2" charset="2"/>
              <a:buChar char="v"/>
              <a:defRPr/>
            </a:pPr>
            <a:r>
              <a:rPr lang="en-US" dirty="0">
                <a:latin typeface="Arial" panose="020B0604020202020204" pitchFamily="34" charset="0"/>
                <a:cs typeface="Arial" panose="020B0604020202020204" pitchFamily="34" charset="0"/>
              </a:rPr>
              <a:t>IRS Form 990 EZ – Gross Receipts &lt; $200K</a:t>
            </a:r>
          </a:p>
          <a:p>
            <a:pPr marL="800100" lvl="1" indent="-342900">
              <a:buFont typeface="Wingdings" panose="05000000000000000000" pitchFamily="2" charset="2"/>
              <a:buChar char="v"/>
              <a:defRPr/>
            </a:pPr>
            <a:r>
              <a:rPr lang="en-US" dirty="0">
                <a:latin typeface="Arial" panose="020B0604020202020204" pitchFamily="34" charset="0"/>
                <a:cs typeface="Arial" panose="020B0604020202020204" pitchFamily="34" charset="0"/>
              </a:rPr>
              <a:t>IRS Form 990 – Gross Receipts exceed $200K and total assets are $500K or more</a:t>
            </a:r>
          </a:p>
          <a:p>
            <a:pPr marL="1257300" lvl="2" indent="-342900">
              <a:buFont typeface="Wingdings" panose="05000000000000000000" pitchFamily="2" charset="2"/>
              <a:buChar char="ü"/>
              <a:defRPr/>
            </a:pPr>
            <a:r>
              <a:rPr lang="en-US" dirty="0">
                <a:latin typeface="Arial" panose="020B0604020202020204" pitchFamily="34" charset="0"/>
                <a:cs typeface="Arial" panose="020B0604020202020204" pitchFamily="34" charset="0"/>
              </a:rPr>
              <a:t>Filings due 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day of the 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month after close of financial year</a:t>
            </a:r>
          </a:p>
          <a:p>
            <a:pPr marL="1257300" lvl="2" indent="-342900">
              <a:buFont typeface="Wingdings" panose="05000000000000000000" pitchFamily="2" charset="2"/>
              <a:buChar char="ü"/>
              <a:defRPr/>
            </a:pPr>
            <a:r>
              <a:rPr lang="en-US" dirty="0">
                <a:latin typeface="Arial" panose="020B0604020202020204" pitchFamily="34" charset="0"/>
                <a:cs typeface="Arial" panose="020B0604020202020204" pitchFamily="34" charset="0"/>
              </a:rPr>
              <a:t>Reference IRS Publication 3386 Tax Guide – Veterans Organization (google IRS Pub 3386)</a:t>
            </a:r>
          </a:p>
          <a:p>
            <a:endParaRPr lang="en-US" dirty="0"/>
          </a:p>
        </p:txBody>
      </p:sp>
      <p:pic>
        <p:nvPicPr>
          <p:cNvPr id="4" name="Picture 3">
            <a:extLst>
              <a:ext uri="{FF2B5EF4-FFF2-40B4-BE49-F238E27FC236}">
                <a16:creationId xmlns:a16="http://schemas.microsoft.com/office/drawing/2014/main" id="{14B44C4F-33E6-41A9-B355-5B7E411C8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5" name="Picture 2">
            <a:extLst>
              <a:ext uri="{FF2B5EF4-FFF2-40B4-BE49-F238E27FC236}">
                <a16:creationId xmlns:a16="http://schemas.microsoft.com/office/drawing/2014/main" id="{4D45C28C-CB90-49F6-82D2-A291093722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410200"/>
            <a:ext cx="162083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0B9A284-EEFE-40D7-B2F8-D6A8D05E8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1209"/>
            <a:ext cx="1373981" cy="1373981"/>
          </a:xfrm>
          <a:prstGeom prst="rect">
            <a:avLst/>
          </a:prstGeom>
        </p:spPr>
      </p:pic>
    </p:spTree>
    <p:extLst>
      <p:ext uri="{BB962C8B-B14F-4D97-AF65-F5344CB8AC3E}">
        <p14:creationId xmlns:p14="http://schemas.microsoft.com/office/powerpoint/2010/main" val="110014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4388-2C17-448F-9FF0-346539A4F672}"/>
              </a:ext>
            </a:extLst>
          </p:cNvPr>
          <p:cNvSpPr>
            <a:spLocks noGrp="1"/>
          </p:cNvSpPr>
          <p:nvPr>
            <p:ph type="title"/>
          </p:nvPr>
        </p:nvSpPr>
        <p:spPr/>
        <p:txBody>
          <a:bodyPr/>
          <a:lstStyle/>
          <a:p>
            <a:r>
              <a:rPr lang="en-US" dirty="0"/>
              <a:t>Questions &amp; Answers</a:t>
            </a:r>
          </a:p>
        </p:txBody>
      </p:sp>
      <p:graphicFrame>
        <p:nvGraphicFramePr>
          <p:cNvPr id="4" name="Object 6">
            <a:extLst>
              <a:ext uri="{FF2B5EF4-FFF2-40B4-BE49-F238E27FC236}">
                <a16:creationId xmlns:a16="http://schemas.microsoft.com/office/drawing/2014/main" id="{3EE1ADF1-BB73-4692-9327-EB8C81162683}"/>
              </a:ext>
            </a:extLst>
          </p:cNvPr>
          <p:cNvGraphicFramePr>
            <a:graphicFrameLocks noGrp="1" noChangeAspect="1"/>
          </p:cNvGraphicFramePr>
          <p:nvPr>
            <p:ph idx="1"/>
            <p:extLst>
              <p:ext uri="{D42A27DB-BD31-4B8C-83A1-F6EECF244321}">
                <p14:modId xmlns:p14="http://schemas.microsoft.com/office/powerpoint/2010/main" val="2794151797"/>
              </p:ext>
            </p:extLst>
          </p:nvPr>
        </p:nvGraphicFramePr>
        <p:xfrm>
          <a:off x="2055812" y="2286000"/>
          <a:ext cx="1854200" cy="3435350"/>
        </p:xfrm>
        <a:graphic>
          <a:graphicData uri="http://schemas.openxmlformats.org/presentationml/2006/ole">
            <mc:AlternateContent xmlns:mc="http://schemas.openxmlformats.org/markup-compatibility/2006">
              <mc:Choice xmlns:v="urn:schemas-microsoft-com:vml" Requires="v">
                <p:oleObj spid="_x0000_s1027" name="Clip" r:id="rId3" imgW="1854451" imgH="3435790" progId="MS_ClipArt_Gallery.2">
                  <p:embed/>
                </p:oleObj>
              </mc:Choice>
              <mc:Fallback>
                <p:oleObj name="Clip" r:id="rId3" imgW="1854451" imgH="3435790" progId="MS_ClipArt_Gallery.2">
                  <p:embed/>
                  <p:pic>
                    <p:nvPicPr>
                      <p:cNvPr id="4" name="Object 6">
                        <a:extLst>
                          <a:ext uri="{FF2B5EF4-FFF2-40B4-BE49-F238E27FC236}">
                            <a16:creationId xmlns:a16="http://schemas.microsoft.com/office/drawing/2014/main" id="{3EE1ADF1-BB73-4692-9327-EB8C8116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12" y="2286000"/>
                        <a:ext cx="1854200" cy="343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5363E935-2CE3-43A1-9817-0DEA8D4FFCF3}"/>
              </a:ext>
            </a:extLst>
          </p:cNvPr>
          <p:cNvSpPr/>
          <p:nvPr/>
        </p:nvSpPr>
        <p:spPr>
          <a:xfrm>
            <a:off x="3857636" y="2133600"/>
            <a:ext cx="7773539"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weight of the World</a:t>
            </a:r>
          </a:p>
        </p:txBody>
      </p:sp>
      <p:sp>
        <p:nvSpPr>
          <p:cNvPr id="6" name="Rectangle 5">
            <a:extLst>
              <a:ext uri="{FF2B5EF4-FFF2-40B4-BE49-F238E27FC236}">
                <a16:creationId xmlns:a16="http://schemas.microsoft.com/office/drawing/2014/main" id="{DF5BFF6A-9B96-43B6-99D4-99269A198E33}"/>
              </a:ext>
            </a:extLst>
          </p:cNvPr>
          <p:cNvSpPr/>
          <p:nvPr/>
        </p:nvSpPr>
        <p:spPr>
          <a:xfrm>
            <a:off x="5408612" y="3080345"/>
            <a:ext cx="426591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Is not on the</a:t>
            </a:r>
          </a:p>
        </p:txBody>
      </p:sp>
      <p:sp>
        <p:nvSpPr>
          <p:cNvPr id="7" name="Rectangle 6">
            <a:extLst>
              <a:ext uri="{FF2B5EF4-FFF2-40B4-BE49-F238E27FC236}">
                <a16:creationId xmlns:a16="http://schemas.microsoft.com/office/drawing/2014/main" id="{4FC070F8-6569-44AB-920D-E30C2E94C27A}"/>
              </a:ext>
            </a:extLst>
          </p:cNvPr>
          <p:cNvSpPr/>
          <p:nvPr/>
        </p:nvSpPr>
        <p:spPr>
          <a:xfrm>
            <a:off x="5046749" y="4027090"/>
            <a:ext cx="498963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Finance Officer</a:t>
            </a:r>
          </a:p>
        </p:txBody>
      </p:sp>
    </p:spTree>
    <p:extLst>
      <p:ext uri="{BB962C8B-B14F-4D97-AF65-F5344CB8AC3E}">
        <p14:creationId xmlns:p14="http://schemas.microsoft.com/office/powerpoint/2010/main" val="390307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0414-C5BF-4884-9783-E2678BCE52D0}"/>
              </a:ext>
            </a:extLst>
          </p:cNvPr>
          <p:cNvSpPr>
            <a:spLocks noGrp="1"/>
          </p:cNvSpPr>
          <p:nvPr>
            <p:ph type="title"/>
          </p:nvPr>
        </p:nvSpPr>
        <p:spPr/>
        <p:txBody>
          <a:bodyPr/>
          <a:lstStyle/>
          <a:p>
            <a:r>
              <a:rPr lang="en-US" dirty="0"/>
              <a:t>Department of Florida Bylaws</a:t>
            </a:r>
          </a:p>
        </p:txBody>
      </p:sp>
      <p:sp>
        <p:nvSpPr>
          <p:cNvPr id="3" name="Content Placeholder 2">
            <a:extLst>
              <a:ext uri="{FF2B5EF4-FFF2-40B4-BE49-F238E27FC236}">
                <a16:creationId xmlns:a16="http://schemas.microsoft.com/office/drawing/2014/main" id="{231E68BD-AB86-4998-8FE0-033F0C6B1BC1}"/>
              </a:ext>
            </a:extLst>
          </p:cNvPr>
          <p:cNvSpPr>
            <a:spLocks noGrp="1"/>
          </p:cNvSpPr>
          <p:nvPr>
            <p:ph idx="1"/>
          </p:nvPr>
        </p:nvSpPr>
        <p:spPr>
          <a:xfrm>
            <a:off x="1522413" y="1981200"/>
            <a:ext cx="9829799" cy="4648200"/>
          </a:xfrm>
        </p:spPr>
        <p:txBody>
          <a:bodyPr>
            <a:normAutofit lnSpcReduction="10000"/>
          </a:bodyPr>
          <a:lstStyle/>
          <a:p>
            <a:r>
              <a:rPr lang="en-US" b="1" dirty="0">
                <a:latin typeface="Arial" panose="020B0604020202020204" pitchFamily="34" charset="0"/>
                <a:cs typeface="Arial" panose="020B0604020202020204" pitchFamily="34" charset="0"/>
              </a:rPr>
              <a:t>Article I, Section 9.  </a:t>
            </a:r>
            <a:r>
              <a:rPr lang="en-US" dirty="0">
                <a:latin typeface="Arial" panose="020B0604020202020204" pitchFamily="34" charset="0"/>
                <a:cs typeface="Arial" panose="020B0604020202020204" pitchFamily="34" charset="0"/>
              </a:rPr>
              <a:t>All monies, property, or assets of any kind or nature, as well as all books and records, owned, held, or used by any activity, clubroom, holding company, or post which may be sponsored, conducted, or operated by, </a:t>
            </a:r>
            <a:r>
              <a:rPr lang="en-US" b="1" dirty="0">
                <a:latin typeface="Arial" panose="020B0604020202020204" pitchFamily="34" charset="0"/>
                <a:cs typeface="Arial" panose="020B0604020202020204" pitchFamily="34" charset="0"/>
              </a:rPr>
              <a:t>or on behalf of any post</a:t>
            </a:r>
            <a:r>
              <a:rPr lang="en-US" dirty="0">
                <a:latin typeface="Arial" panose="020B0604020202020204" pitchFamily="34" charset="0"/>
                <a:cs typeface="Arial" panose="020B0604020202020204" pitchFamily="34" charset="0"/>
              </a:rPr>
              <a:t>, county council, district, or department shall be the property of such post, county council, district, or department, and must be placed in the care and custody </a:t>
            </a:r>
            <a:r>
              <a:rPr lang="en-US" b="1" dirty="0">
                <a:latin typeface="Arial" panose="020B0604020202020204" pitchFamily="34" charset="0"/>
                <a:cs typeface="Arial" panose="020B0604020202020204" pitchFamily="34" charset="0"/>
              </a:rPr>
              <a:t>control</a:t>
            </a:r>
            <a:r>
              <a:rPr lang="en-US" dirty="0">
                <a:latin typeface="Arial" panose="020B0604020202020204" pitchFamily="34" charset="0"/>
                <a:cs typeface="Arial" panose="020B0604020202020204" pitchFamily="34" charset="0"/>
              </a:rPr>
              <a:t> of the respective finance officers. </a:t>
            </a:r>
          </a:p>
          <a:p>
            <a:r>
              <a:rPr lang="en-US" b="1" dirty="0">
                <a:latin typeface="Arial" panose="020B0604020202020204" pitchFamily="34" charset="0"/>
                <a:cs typeface="Arial" panose="020B0604020202020204" pitchFamily="34" charset="0"/>
              </a:rPr>
              <a:t>Article II, Section 1.</a:t>
            </a:r>
            <a:r>
              <a:rPr lang="en-US" dirty="0"/>
              <a:t> </a:t>
            </a:r>
            <a:r>
              <a:rPr lang="en-US" dirty="0">
                <a:latin typeface="Arial" panose="020B0604020202020204" pitchFamily="34" charset="0"/>
                <a:cs typeface="Arial" panose="020B0604020202020204" pitchFamily="34" charset="0"/>
              </a:rPr>
              <a:t>Together with the Finance Officer, the Commander is responsible for all funds received and expended by the Department.</a:t>
            </a:r>
          </a:p>
          <a:p>
            <a:r>
              <a:rPr lang="en-US" b="1" dirty="0">
                <a:latin typeface="Arial" panose="020B0604020202020204" pitchFamily="34" charset="0"/>
                <a:cs typeface="Arial" panose="020B0604020202020204" pitchFamily="34" charset="0"/>
              </a:rPr>
              <a:t>Article II, Section 6. </a:t>
            </a:r>
            <a:r>
              <a:rPr lang="en-US" dirty="0"/>
              <a:t>The Finance Officer is charged with the collection, banking, and disbursement of all Post funds and will perform as outlined in the Officer's Manual.  The Finance Officer is also the Chairman of the Finance Committee. </a:t>
            </a:r>
          </a:p>
          <a:p>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14C2883-189C-4692-91E5-50FE7EDD8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5" name="Picture 2">
            <a:extLst>
              <a:ext uri="{FF2B5EF4-FFF2-40B4-BE49-F238E27FC236}">
                <a16:creationId xmlns:a16="http://schemas.microsoft.com/office/drawing/2014/main" id="{A0BCD15C-1A89-4CC7-AE39-3D73793EA4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0412" y="290512"/>
            <a:ext cx="14636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05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4E02-F28F-4C68-B355-E3CB13C6E636}"/>
              </a:ext>
            </a:extLst>
          </p:cNvPr>
          <p:cNvSpPr>
            <a:spLocks noGrp="1"/>
          </p:cNvSpPr>
          <p:nvPr>
            <p:ph type="title"/>
          </p:nvPr>
        </p:nvSpPr>
        <p:spPr/>
        <p:txBody>
          <a:bodyPr/>
          <a:lstStyle/>
          <a:p>
            <a:r>
              <a:rPr lang="en-US" dirty="0"/>
              <a:t>Department of Florida Bylaws</a:t>
            </a:r>
          </a:p>
        </p:txBody>
      </p:sp>
      <p:sp>
        <p:nvSpPr>
          <p:cNvPr id="3" name="Content Placeholder 2">
            <a:extLst>
              <a:ext uri="{FF2B5EF4-FFF2-40B4-BE49-F238E27FC236}">
                <a16:creationId xmlns:a16="http://schemas.microsoft.com/office/drawing/2014/main" id="{72413F55-8AE8-4734-91D9-8188E7EBFF9B}"/>
              </a:ext>
            </a:extLst>
          </p:cNvPr>
          <p:cNvSpPr>
            <a:spLocks noGrp="1"/>
          </p:cNvSpPr>
          <p:nvPr>
            <p:ph idx="1"/>
          </p:nvPr>
        </p:nvSpPr>
        <p:spPr/>
        <p:txBody>
          <a:bodyPr>
            <a:normAutofit lnSpcReduction="10000"/>
          </a:bodyPr>
          <a:lstStyle/>
          <a:p>
            <a:r>
              <a:rPr lang="en-US" b="1" dirty="0">
                <a:latin typeface="Arial" panose="020B0604020202020204" pitchFamily="34" charset="0"/>
                <a:cs typeface="Arial" panose="020B0604020202020204" pitchFamily="34" charset="0"/>
              </a:rPr>
              <a:t>Article VI, Section 9.</a:t>
            </a:r>
            <a:r>
              <a:rPr lang="en-US" dirty="0">
                <a:latin typeface="Arial" panose="020B0604020202020204" pitchFamily="34" charset="0"/>
                <a:cs typeface="Arial" panose="020B0604020202020204" pitchFamily="34" charset="0"/>
              </a:rPr>
              <a:t>  All Department and Post officials handling over $5,000.00 of AMVETS funds shall be properly bonded with a good and solvent bonding Surety Company as surety to cover the average amount of AMVET funds handled by such individual in a single year. In case of delinquencies in the payment of accounts due Department or National Headquarters, action shall be taken at once by the proper officials to bring about an immediate and complete settlement. The SEC shall approve the bonds provided by Department and Post officials. </a:t>
            </a:r>
          </a:p>
          <a:p>
            <a:r>
              <a:rPr lang="en-US" b="1" dirty="0">
                <a:latin typeface="Arial" panose="020B0604020202020204" pitchFamily="34" charset="0"/>
                <a:cs typeface="Arial" panose="020B0604020202020204" pitchFamily="34" charset="0"/>
              </a:rPr>
              <a:t>Article VI, Section 12.  </a:t>
            </a:r>
            <a:r>
              <a:rPr lang="en-US" dirty="0">
                <a:latin typeface="Arial" panose="020B0604020202020204" pitchFamily="34" charset="0"/>
                <a:cs typeface="Arial" panose="020B0604020202020204" pitchFamily="34" charset="0"/>
              </a:rPr>
              <a:t>All Post funds and accounts, including receipts and disbursements, shall be under the control of the Post Finance Officer. All Post and Florida AMVETS accounts shall be kept in accordance with generally accepted accounting procedures. </a:t>
            </a:r>
          </a:p>
          <a:p>
            <a:endParaRPr lang="en-US" dirty="0"/>
          </a:p>
        </p:txBody>
      </p:sp>
      <p:pic>
        <p:nvPicPr>
          <p:cNvPr id="4" name="Picture 3">
            <a:extLst>
              <a:ext uri="{FF2B5EF4-FFF2-40B4-BE49-F238E27FC236}">
                <a16:creationId xmlns:a16="http://schemas.microsoft.com/office/drawing/2014/main" id="{D3B91A73-538A-4EB9-826D-694438E80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5" name="Picture 2">
            <a:extLst>
              <a:ext uri="{FF2B5EF4-FFF2-40B4-BE49-F238E27FC236}">
                <a16:creationId xmlns:a16="http://schemas.microsoft.com/office/drawing/2014/main" id="{78FC8251-0BFA-40E8-BCB4-E7175B36FE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0412" y="290512"/>
            <a:ext cx="14636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00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B61F-6EF6-434F-BF69-5B84CE08E9BE}"/>
              </a:ext>
            </a:extLst>
          </p:cNvPr>
          <p:cNvSpPr>
            <a:spLocks noGrp="1"/>
          </p:cNvSpPr>
          <p:nvPr>
            <p:ph type="title"/>
          </p:nvPr>
        </p:nvSpPr>
        <p:spPr/>
        <p:txBody>
          <a:bodyPr/>
          <a:lstStyle/>
          <a:p>
            <a:r>
              <a:rPr lang="en-US" dirty="0"/>
              <a:t>Department of Florida Bylaws</a:t>
            </a:r>
          </a:p>
        </p:txBody>
      </p:sp>
      <p:sp>
        <p:nvSpPr>
          <p:cNvPr id="3" name="Content Placeholder 2">
            <a:extLst>
              <a:ext uri="{FF2B5EF4-FFF2-40B4-BE49-F238E27FC236}">
                <a16:creationId xmlns:a16="http://schemas.microsoft.com/office/drawing/2014/main" id="{6BBB4469-2C19-4EA7-9646-27BB8D672213}"/>
              </a:ext>
            </a:extLst>
          </p:cNvPr>
          <p:cNvSpPr>
            <a:spLocks noGrp="1"/>
          </p:cNvSpPr>
          <p:nvPr>
            <p:ph idx="1"/>
          </p:nvPr>
        </p:nvSpPr>
        <p:spPr/>
        <p:txBody>
          <a:bodyPr>
            <a:normAutofit fontScale="92500" lnSpcReduction="10000"/>
          </a:bodyPr>
          <a:lstStyle/>
          <a:p>
            <a:r>
              <a:rPr lang="en-US" b="1" dirty="0">
                <a:latin typeface="Arial" panose="020B0604020202020204" pitchFamily="34" charset="0"/>
                <a:cs typeface="Arial" panose="020B0604020202020204" pitchFamily="34" charset="0"/>
              </a:rPr>
              <a:t>Article VI. Section 13</a:t>
            </a:r>
            <a:r>
              <a:rPr lang="en-US" dirty="0">
                <a:latin typeface="Arial" panose="020B0604020202020204" pitchFamily="34" charset="0"/>
                <a:cs typeface="Arial" panose="020B0604020202020204" pitchFamily="34" charset="0"/>
              </a:rPr>
              <a:t>.  Whenever a Post Clubroom, Canteen or Social Quarters is maintained or operated for the convenience and pleasure of Post members, and the name of AMVETS or its insignia is displayed or used, a Board of at least 3 Trustees shall be elected by, and from among the membership of the Post to supervise its activities, operations, and finances.  No elected Post officer may hold a position as a trustee since those are elected positions.  Trustees are not considered elected post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officers of the Post.  </a:t>
            </a:r>
            <a:r>
              <a:rPr lang="en-US" b="1" i="1" dirty="0">
                <a:latin typeface="Arial" panose="020B0604020202020204" pitchFamily="34" charset="0"/>
                <a:cs typeface="Arial" panose="020B0604020202020204" pitchFamily="34" charset="0"/>
              </a:rPr>
              <a:t>All monies derived from such activities shall be accounted for and placed in the care and custody of the Post Finance Officer. </a:t>
            </a:r>
          </a:p>
          <a:p>
            <a:r>
              <a:rPr lang="en-US" b="1" dirty="0">
                <a:latin typeface="Arial" panose="020B0604020202020204" pitchFamily="34" charset="0"/>
                <a:cs typeface="Arial" panose="020B0604020202020204" pitchFamily="34" charset="0"/>
              </a:rPr>
              <a:t>Article XVI, Section 3 (B).  File Internal Revenue Form 990 for the Post calendar or fiscal year</a:t>
            </a:r>
            <a:r>
              <a:rPr lang="en-US" dirty="0">
                <a:latin typeface="Arial" panose="020B0604020202020204" pitchFamily="34" charset="0"/>
                <a:cs typeface="Arial" panose="020B0604020202020204" pitchFamily="34" charset="0"/>
              </a:rPr>
              <a:t> with the United States Internal Revenue Service (IRS), if required by current IRS regulations, and indicate on the list of current officers' form that a 990 form has/has not been sent IRS. </a:t>
            </a:r>
          </a:p>
          <a:p>
            <a:endParaRPr lang="en-US" dirty="0"/>
          </a:p>
        </p:txBody>
      </p:sp>
      <p:pic>
        <p:nvPicPr>
          <p:cNvPr id="4" name="Picture 3">
            <a:extLst>
              <a:ext uri="{FF2B5EF4-FFF2-40B4-BE49-F238E27FC236}">
                <a16:creationId xmlns:a16="http://schemas.microsoft.com/office/drawing/2014/main" id="{7760A81A-654F-4671-B979-B46DAA077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5" name="Picture 2">
            <a:extLst>
              <a:ext uri="{FF2B5EF4-FFF2-40B4-BE49-F238E27FC236}">
                <a16:creationId xmlns:a16="http://schemas.microsoft.com/office/drawing/2014/main" id="{EA5E3C67-90BE-430E-B4EA-43AC27ADC6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0412" y="290512"/>
            <a:ext cx="14636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36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0B50-4E26-4DD2-8483-147794EDCDD3}"/>
              </a:ext>
            </a:extLst>
          </p:cNvPr>
          <p:cNvSpPr>
            <a:spLocks noGrp="1"/>
          </p:cNvSpPr>
          <p:nvPr>
            <p:ph type="title"/>
          </p:nvPr>
        </p:nvSpPr>
        <p:spPr/>
        <p:txBody>
          <a:bodyPr/>
          <a:lstStyle/>
          <a:p>
            <a:r>
              <a:rPr lang="en-US" dirty="0"/>
              <a:t>Post Generic Bylaws</a:t>
            </a:r>
          </a:p>
        </p:txBody>
      </p:sp>
      <p:sp>
        <p:nvSpPr>
          <p:cNvPr id="3" name="Content Placeholder 2">
            <a:extLst>
              <a:ext uri="{FF2B5EF4-FFF2-40B4-BE49-F238E27FC236}">
                <a16:creationId xmlns:a16="http://schemas.microsoft.com/office/drawing/2014/main" id="{519946DA-7978-4980-B061-FBE4ED3315C5}"/>
              </a:ext>
            </a:extLst>
          </p:cNvPr>
          <p:cNvSpPr>
            <a:spLocks noGrp="1"/>
          </p:cNvSpPr>
          <p:nvPr>
            <p:ph idx="1"/>
          </p:nvPr>
        </p:nvSpPr>
        <p:spPr/>
        <p:txBody>
          <a:bodyPr>
            <a:normAutofit/>
          </a:bodyPr>
          <a:lstStyle/>
          <a:p>
            <a:r>
              <a:rPr lang="en-US" dirty="0"/>
              <a:t> </a:t>
            </a:r>
            <a:r>
              <a:rPr lang="en-US" b="1" dirty="0">
                <a:latin typeface="Arial" panose="020B0604020202020204" pitchFamily="34" charset="0"/>
                <a:cs typeface="Arial" panose="020B0604020202020204" pitchFamily="34" charset="0"/>
              </a:rPr>
              <a:t>Article VII, </a:t>
            </a:r>
            <a:r>
              <a:rPr lang="en-US" b="1" dirty="0"/>
              <a:t>Section 3</a:t>
            </a:r>
            <a:r>
              <a:rPr lang="en-US" dirty="0"/>
              <a:t>.  An annual budget shall be prepared by the Finance Officer and submitted through the Executive Committee for approval by the membership.  Financial year will be _______________ through ______________.  Accurate books and records of account activities maintained by the Finance Officer shall be subject to inspection and regulation by the Executive Committee at all reasonable times.</a:t>
            </a:r>
          </a:p>
          <a:p>
            <a:r>
              <a:rPr lang="en-US" b="1" dirty="0"/>
              <a:t>Article VII, Section 4.  </a:t>
            </a:r>
            <a:r>
              <a:rPr lang="en-US" dirty="0"/>
              <a:t>The Finance Officer shall render a report of receipts and disbursements to each meeting of this Post.  This office is also responsible for filing an IRS Form 990 with the District Director of the Internal Revenue Service (or a Certificate in lieu thereof where the 990 is not required) on or before the mandatory date set by the IRS.  </a:t>
            </a:r>
          </a:p>
          <a:p>
            <a:endParaRPr lang="en-US" dirty="0"/>
          </a:p>
        </p:txBody>
      </p:sp>
      <p:pic>
        <p:nvPicPr>
          <p:cNvPr id="4" name="Picture 3">
            <a:extLst>
              <a:ext uri="{FF2B5EF4-FFF2-40B4-BE49-F238E27FC236}">
                <a16:creationId xmlns:a16="http://schemas.microsoft.com/office/drawing/2014/main" id="{C36F1B0E-FAC3-4273-9B70-267614B62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5" name="Picture 2">
            <a:extLst>
              <a:ext uri="{FF2B5EF4-FFF2-40B4-BE49-F238E27FC236}">
                <a16:creationId xmlns:a16="http://schemas.microsoft.com/office/drawing/2014/main" id="{EA643AF2-1CF8-4DA5-8B5B-59B7C7AA6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0412" y="290512"/>
            <a:ext cx="14636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55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4983-A339-431F-8DF5-39B9C5928E1B}"/>
              </a:ext>
            </a:extLst>
          </p:cNvPr>
          <p:cNvSpPr>
            <a:spLocks noGrp="1"/>
          </p:cNvSpPr>
          <p:nvPr>
            <p:ph type="title"/>
          </p:nvPr>
        </p:nvSpPr>
        <p:spPr/>
        <p:txBody>
          <a:bodyPr/>
          <a:lstStyle/>
          <a:p>
            <a:r>
              <a:rPr lang="en-US" dirty="0"/>
              <a:t>National Officer’s Manual</a:t>
            </a:r>
          </a:p>
        </p:txBody>
      </p:sp>
      <p:sp>
        <p:nvSpPr>
          <p:cNvPr id="3" name="Content Placeholder 2">
            <a:extLst>
              <a:ext uri="{FF2B5EF4-FFF2-40B4-BE49-F238E27FC236}">
                <a16:creationId xmlns:a16="http://schemas.microsoft.com/office/drawing/2014/main" id="{FE2CD0DC-E46A-4116-9590-30F1742CE635}"/>
              </a:ext>
            </a:extLst>
          </p:cNvPr>
          <p:cNvSpPr>
            <a:spLocks noGrp="1"/>
          </p:cNvSpPr>
          <p:nvPr>
            <p:ph idx="1"/>
          </p:nvPr>
        </p:nvSpPr>
        <p:spPr/>
        <p:txBody>
          <a:bodyPr/>
          <a:lstStyle/>
          <a:p>
            <a:r>
              <a:rPr lang="en-US" b="1" dirty="0">
                <a:latin typeface="Arial" panose="020B0604020202020204" pitchFamily="34" charset="0"/>
                <a:cs typeface="Arial" panose="020B0604020202020204" pitchFamily="34" charset="0"/>
              </a:rPr>
              <a:t>Finance Officer:  </a:t>
            </a:r>
            <a:r>
              <a:rPr lang="en-US" dirty="0">
                <a:latin typeface="Arial" panose="020B0604020202020204" pitchFamily="34" charset="0"/>
                <a:cs typeface="Arial" panose="020B0604020202020204" pitchFamily="34" charset="0"/>
              </a:rPr>
              <a:t>The post finance officer is the treasurer. Responsibilities include receiving membership dues, banking, disbursement of monies and accounting for all post funds. The finance officer and one other post officer, usually the commander, sign and countersign all post checks only after payment is authorized. Credit card management and use rules are essential to conducting digital business.</a:t>
            </a:r>
          </a:p>
          <a:p>
            <a:r>
              <a:rPr lang="en-US" dirty="0">
                <a:latin typeface="Arial" panose="020B0604020202020204" pitchFamily="34" charset="0"/>
                <a:cs typeface="Arial" panose="020B0604020202020204" pitchFamily="34" charset="0"/>
              </a:rPr>
              <a:t>The post finance officer should collect all monies due the post and keep an account of receipts for each member. All members in arrears should be notified personally. He should see that all post funds are secured in a bank account.</a:t>
            </a:r>
          </a:p>
        </p:txBody>
      </p:sp>
      <p:pic>
        <p:nvPicPr>
          <p:cNvPr id="4" name="Picture 3">
            <a:extLst>
              <a:ext uri="{FF2B5EF4-FFF2-40B4-BE49-F238E27FC236}">
                <a16:creationId xmlns:a16="http://schemas.microsoft.com/office/drawing/2014/main" id="{461DD503-200F-4AD9-A7C5-8156DD848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6" name="Picture 5">
            <a:extLst>
              <a:ext uri="{FF2B5EF4-FFF2-40B4-BE49-F238E27FC236}">
                <a16:creationId xmlns:a16="http://schemas.microsoft.com/office/drawing/2014/main" id="{AD8F36C5-7BA8-4BEA-8B17-0719D6271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012" y="450017"/>
            <a:ext cx="1066800" cy="865436"/>
          </a:xfrm>
          <a:prstGeom prst="rect">
            <a:avLst/>
          </a:prstGeom>
        </p:spPr>
      </p:pic>
    </p:spTree>
    <p:extLst>
      <p:ext uri="{BB962C8B-B14F-4D97-AF65-F5344CB8AC3E}">
        <p14:creationId xmlns:p14="http://schemas.microsoft.com/office/powerpoint/2010/main" val="68658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C127-5E40-4ACD-986B-C8C3B62BC9D9}"/>
              </a:ext>
            </a:extLst>
          </p:cNvPr>
          <p:cNvSpPr>
            <a:spLocks noGrp="1"/>
          </p:cNvSpPr>
          <p:nvPr>
            <p:ph type="title"/>
          </p:nvPr>
        </p:nvSpPr>
        <p:spPr/>
        <p:txBody>
          <a:bodyPr/>
          <a:lstStyle/>
          <a:p>
            <a:r>
              <a:rPr lang="en-US" dirty="0"/>
              <a:t>National Officer’s Manual</a:t>
            </a:r>
          </a:p>
        </p:txBody>
      </p:sp>
      <p:sp>
        <p:nvSpPr>
          <p:cNvPr id="3" name="Content Placeholder 2">
            <a:extLst>
              <a:ext uri="{FF2B5EF4-FFF2-40B4-BE49-F238E27FC236}">
                <a16:creationId xmlns:a16="http://schemas.microsoft.com/office/drawing/2014/main" id="{03554694-FA6C-4DA8-B54D-9197C559879A}"/>
              </a:ext>
            </a:extLst>
          </p:cNvPr>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The finance officer should make a financial report at all regular meetings (to be included in the meeting minutes) and prepare a complete financial statement and budget to report at the </a:t>
            </a:r>
            <a:r>
              <a:rPr lang="en-US" b="1" dirty="0">
                <a:latin typeface="Arial" panose="020B0604020202020204" pitchFamily="34" charset="0"/>
                <a:cs typeface="Arial" panose="020B0604020202020204" pitchFamily="34" charset="0"/>
              </a:rPr>
              <a:t>annual post meeting</a:t>
            </a:r>
            <a:r>
              <a:rPr lang="en-US" dirty="0">
                <a:latin typeface="Arial" panose="020B0604020202020204" pitchFamily="34" charset="0"/>
                <a:cs typeface="Arial" panose="020B0604020202020204" pitchFamily="34" charset="0"/>
              </a:rPr>
              <a:t>.  He should also report to the post on all receipts collected and on all bills outstanding and paid.  Major expenditures, and those not within the current budget, should first be reported to the executive committee and at a post meeting.</a:t>
            </a:r>
          </a:p>
          <a:p>
            <a:r>
              <a:rPr lang="en-US" dirty="0">
                <a:latin typeface="Arial" panose="020B0604020202020204" pitchFamily="34" charset="0"/>
                <a:cs typeface="Arial" panose="020B0604020202020204" pitchFamily="34" charset="0"/>
              </a:rPr>
              <a:t>The finance officer should handle all dues revenues and membership cards. </a:t>
            </a:r>
          </a:p>
          <a:p>
            <a:r>
              <a:rPr lang="en-US" dirty="0">
                <a:latin typeface="Arial" panose="020B0604020202020204" pitchFamily="34" charset="0"/>
                <a:cs typeface="Arial" panose="020B0604020202020204" pitchFamily="34" charset="0"/>
              </a:rPr>
              <a:t>The post must have a bank account, which requires two signatures on each check.  When officers are changed, the newly authorized signatures must be given to the bank via appropriately completed signature cards.  The officers who will sign the checks on the account must sign the signature cards.</a:t>
            </a:r>
          </a:p>
        </p:txBody>
      </p:sp>
      <p:pic>
        <p:nvPicPr>
          <p:cNvPr id="4" name="Picture 3">
            <a:extLst>
              <a:ext uri="{FF2B5EF4-FFF2-40B4-BE49-F238E27FC236}">
                <a16:creationId xmlns:a16="http://schemas.microsoft.com/office/drawing/2014/main" id="{B8FA48DC-BB04-42F0-85D9-00611E872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pic>
        <p:nvPicPr>
          <p:cNvPr id="5" name="Picture 4">
            <a:extLst>
              <a:ext uri="{FF2B5EF4-FFF2-40B4-BE49-F238E27FC236}">
                <a16:creationId xmlns:a16="http://schemas.microsoft.com/office/drawing/2014/main" id="{61D58DE2-0B91-4F1C-AFEC-41F94FDB6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012" y="450017"/>
            <a:ext cx="1066800" cy="865436"/>
          </a:xfrm>
          <a:prstGeom prst="rect">
            <a:avLst/>
          </a:prstGeom>
        </p:spPr>
      </p:pic>
    </p:spTree>
    <p:extLst>
      <p:ext uri="{BB962C8B-B14F-4D97-AF65-F5344CB8AC3E}">
        <p14:creationId xmlns:p14="http://schemas.microsoft.com/office/powerpoint/2010/main" val="278371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88C6F-9117-4F83-88AC-7E2AC89B3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212" y="381000"/>
            <a:ext cx="1334487" cy="990600"/>
          </a:xfrm>
          <a:prstGeom prst="rect">
            <a:avLst/>
          </a:prstGeom>
        </p:spPr>
      </p:pic>
      <p:sp>
        <p:nvSpPr>
          <p:cNvPr id="2" name="Title 1">
            <a:extLst>
              <a:ext uri="{FF2B5EF4-FFF2-40B4-BE49-F238E27FC236}">
                <a16:creationId xmlns:a16="http://schemas.microsoft.com/office/drawing/2014/main" id="{966FB0A3-9374-4B1A-886F-D646645547E7}"/>
              </a:ext>
            </a:extLst>
          </p:cNvPr>
          <p:cNvSpPr>
            <a:spLocks noGrp="1"/>
          </p:cNvSpPr>
          <p:nvPr>
            <p:ph type="title"/>
          </p:nvPr>
        </p:nvSpPr>
        <p:spPr/>
        <p:txBody>
          <a:bodyPr/>
          <a:lstStyle/>
          <a:p>
            <a:r>
              <a:rPr lang="en-US" dirty="0"/>
              <a:t>Finance Officer’s Duties &amp; Responsibilities</a:t>
            </a:r>
          </a:p>
        </p:txBody>
      </p:sp>
      <p:sp>
        <p:nvSpPr>
          <p:cNvPr id="3" name="Content Placeholder 2">
            <a:extLst>
              <a:ext uri="{FF2B5EF4-FFF2-40B4-BE49-F238E27FC236}">
                <a16:creationId xmlns:a16="http://schemas.microsoft.com/office/drawing/2014/main" id="{F19CC56B-8BA5-4386-BE0D-EF96C819E11C}"/>
              </a:ext>
            </a:extLst>
          </p:cNvPr>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Post Finance Officer Responsibilities</a:t>
            </a:r>
          </a:p>
          <a:p>
            <a:pPr lvl="1"/>
            <a:r>
              <a:rPr lang="en-US" dirty="0">
                <a:latin typeface="Arial" panose="020B0604020202020204" pitchFamily="34" charset="0"/>
                <a:cs typeface="Arial" panose="020B0604020202020204" pitchFamily="34" charset="0"/>
              </a:rPr>
              <a:t>Responsibilities include receiving all revenues, banking, disbursement of monies and accounting for all post funds.  The Finance Officer and one other officer of the post signs and counter signs all checks ONLY AFTER PAYMENT IS AUTHORIZED.</a:t>
            </a:r>
          </a:p>
          <a:p>
            <a:r>
              <a:rPr lang="en-US" dirty="0">
                <a:latin typeface="Arial" panose="020B0604020202020204" pitchFamily="34" charset="0"/>
                <a:cs typeface="Arial" panose="020B0604020202020204" pitchFamily="34" charset="0"/>
              </a:rPr>
              <a:t>IDENTIFY ALL REVENUE SOURCES</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Canteen Revenue</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Kitchen Revenue</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Events Revenue</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Donations</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Gaming Revenue</a:t>
            </a:r>
          </a:p>
          <a:p>
            <a:r>
              <a:rPr lang="en-US" dirty="0">
                <a:latin typeface="Arial" panose="020B0604020202020204" pitchFamily="34" charset="0"/>
                <a:cs typeface="Arial" panose="020B0604020202020204" pitchFamily="34" charset="0"/>
              </a:rPr>
              <a:t>All revenues are accounted for, recorded and deposited</a:t>
            </a:r>
          </a:p>
        </p:txBody>
      </p:sp>
      <p:pic>
        <p:nvPicPr>
          <p:cNvPr id="4" name="Picture 3">
            <a:extLst>
              <a:ext uri="{FF2B5EF4-FFF2-40B4-BE49-F238E27FC236}">
                <a16:creationId xmlns:a16="http://schemas.microsoft.com/office/drawing/2014/main" id="{EB3899DD-DFD4-49D0-B039-110385ADE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spTree>
    <p:extLst>
      <p:ext uri="{BB962C8B-B14F-4D97-AF65-F5344CB8AC3E}">
        <p14:creationId xmlns:p14="http://schemas.microsoft.com/office/powerpoint/2010/main" val="37701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B5FC7C-715C-405E-8EEF-5AF9BDDCC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212" y="381000"/>
            <a:ext cx="1334487" cy="990600"/>
          </a:xfrm>
          <a:prstGeom prst="rect">
            <a:avLst/>
          </a:prstGeom>
        </p:spPr>
      </p:pic>
      <p:sp>
        <p:nvSpPr>
          <p:cNvPr id="2" name="Title 1">
            <a:extLst>
              <a:ext uri="{FF2B5EF4-FFF2-40B4-BE49-F238E27FC236}">
                <a16:creationId xmlns:a16="http://schemas.microsoft.com/office/drawing/2014/main" id="{875545F9-D839-43D7-B0D0-B8AA41FEA883}"/>
              </a:ext>
            </a:extLst>
          </p:cNvPr>
          <p:cNvSpPr>
            <a:spLocks noGrp="1"/>
          </p:cNvSpPr>
          <p:nvPr>
            <p:ph type="title"/>
          </p:nvPr>
        </p:nvSpPr>
        <p:spPr/>
        <p:txBody>
          <a:bodyPr/>
          <a:lstStyle/>
          <a:p>
            <a:r>
              <a:rPr lang="en-US" dirty="0"/>
              <a:t>Finance Officer’s Duties &amp; Responsibilities</a:t>
            </a:r>
          </a:p>
        </p:txBody>
      </p:sp>
      <p:sp>
        <p:nvSpPr>
          <p:cNvPr id="3" name="Content Placeholder 2">
            <a:extLst>
              <a:ext uri="{FF2B5EF4-FFF2-40B4-BE49-F238E27FC236}">
                <a16:creationId xmlns:a16="http://schemas.microsoft.com/office/drawing/2014/main" id="{524891AD-BF93-4568-9DD9-B0E86F3278BA}"/>
              </a:ext>
            </a:extLst>
          </p:cNvPr>
          <p:cNvSpPr>
            <a:spLocks noGrp="1"/>
          </p:cNvSpPr>
          <p:nvPr>
            <p:ph idx="1"/>
          </p:nvPr>
        </p:nvSpPr>
        <p:spPr>
          <a:xfrm>
            <a:off x="1522413" y="2057400"/>
            <a:ext cx="9829799" cy="4114800"/>
          </a:xfrm>
        </p:spPr>
        <p:txBody>
          <a:bodyPr/>
          <a:lstStyle/>
          <a:p>
            <a:r>
              <a:rPr lang="en-US" dirty="0">
                <a:latin typeface="Arial" panose="020B0604020202020204" pitchFamily="34" charset="0"/>
                <a:cs typeface="Arial" panose="020B0604020202020204" pitchFamily="34" charset="0"/>
              </a:rPr>
              <a:t>IDENTIFY ALL EXPENSES</a:t>
            </a:r>
          </a:p>
          <a:p>
            <a:pPr lvl="1">
              <a:buFont typeface="Wingdings" panose="05000000000000000000" pitchFamily="2" charset="2"/>
              <a:buChar char="§"/>
            </a:pPr>
            <a:r>
              <a:rPr lang="en-US" b="1" dirty="0">
                <a:latin typeface="Arial" panose="020B0604020202020204" pitchFamily="34" charset="0"/>
                <a:cs typeface="Arial" panose="020B0604020202020204" pitchFamily="34" charset="0"/>
              </a:rPr>
              <a:t>Fixed Expenses </a:t>
            </a:r>
            <a:r>
              <a:rPr lang="en-US" dirty="0">
                <a:latin typeface="Arial" panose="020B0604020202020204" pitchFamily="34" charset="0"/>
                <a:cs typeface="Arial" panose="020B0604020202020204" pitchFamily="34" charset="0"/>
              </a:rPr>
              <a:t>– those that stay relatively the same each month</a:t>
            </a:r>
          </a:p>
          <a:p>
            <a:pPr lvl="2">
              <a:buFont typeface="Wingdings" panose="05000000000000000000" pitchFamily="2" charset="2"/>
              <a:buChar char="v"/>
            </a:pPr>
            <a:r>
              <a:rPr lang="en-US" dirty="0">
                <a:latin typeface="Arial" panose="020B0604020202020204" pitchFamily="34" charset="0"/>
                <a:cs typeface="Arial" panose="020B0604020202020204" pitchFamily="34" charset="0"/>
              </a:rPr>
              <a:t>  Mortgage, lease or rent Payments</a:t>
            </a:r>
          </a:p>
          <a:p>
            <a:pPr lvl="2">
              <a:buFont typeface="Wingdings" panose="05000000000000000000" pitchFamily="2" charset="2"/>
              <a:buChar char="v"/>
            </a:pPr>
            <a:r>
              <a:rPr lang="en-US" dirty="0">
                <a:latin typeface="Arial" panose="020B0604020202020204" pitchFamily="34" charset="0"/>
                <a:cs typeface="Arial" panose="020B0604020202020204" pitchFamily="34" charset="0"/>
              </a:rPr>
              <a:t>  Cable TV and internet service</a:t>
            </a:r>
          </a:p>
          <a:p>
            <a:pPr lvl="2">
              <a:buFont typeface="Wingdings" panose="05000000000000000000" pitchFamily="2" charset="2"/>
              <a:buChar char="v"/>
            </a:pPr>
            <a:r>
              <a:rPr lang="en-US" dirty="0">
                <a:latin typeface="Arial" panose="020B0604020202020204" pitchFamily="34" charset="0"/>
                <a:cs typeface="Arial" panose="020B0604020202020204" pitchFamily="34" charset="0"/>
              </a:rPr>
              <a:t>  Trash pick up service</a:t>
            </a:r>
          </a:p>
          <a:p>
            <a:pPr lvl="2">
              <a:buFont typeface="Wingdings" panose="05000000000000000000" pitchFamily="2" charset="2"/>
              <a:buChar char="v"/>
            </a:pPr>
            <a:r>
              <a:rPr lang="en-US" dirty="0">
                <a:latin typeface="Arial" panose="020B0604020202020204" pitchFamily="34" charset="0"/>
                <a:cs typeface="Arial" panose="020B0604020202020204" pitchFamily="34" charset="0"/>
              </a:rPr>
              <a:t>  Employee Wages</a:t>
            </a:r>
          </a:p>
          <a:p>
            <a:pPr lvl="1">
              <a:buFont typeface="Wingdings" panose="05000000000000000000" pitchFamily="2" charset="2"/>
              <a:buChar char="§"/>
            </a:pPr>
            <a:r>
              <a:rPr lang="en-US" b="1" dirty="0">
                <a:latin typeface="Arial" panose="020B0604020202020204" pitchFamily="34" charset="0"/>
                <a:cs typeface="Arial" panose="020B0604020202020204" pitchFamily="34" charset="0"/>
              </a:rPr>
              <a:t>Variable Expenses</a:t>
            </a:r>
            <a:r>
              <a:rPr lang="en-US" dirty="0">
                <a:latin typeface="Arial" panose="020B0604020202020204" pitchFamily="34" charset="0"/>
                <a:cs typeface="Arial" panose="020B0604020202020204" pitchFamily="34" charset="0"/>
              </a:rPr>
              <a:t> – the type that will change from month to month </a:t>
            </a:r>
          </a:p>
          <a:p>
            <a:pPr lvl="2">
              <a:buFont typeface="Wingdings" panose="05000000000000000000" pitchFamily="2" charset="2"/>
              <a:buChar char="v"/>
            </a:pPr>
            <a:r>
              <a:rPr lang="en-US" dirty="0">
                <a:latin typeface="Arial" panose="020B0604020202020204" pitchFamily="34" charset="0"/>
                <a:cs typeface="Arial" panose="020B0604020202020204" pitchFamily="34" charset="0"/>
              </a:rPr>
              <a:t>  Electricity</a:t>
            </a:r>
          </a:p>
          <a:p>
            <a:pPr lvl="2">
              <a:buFont typeface="Wingdings" panose="05000000000000000000" pitchFamily="2" charset="2"/>
              <a:buChar char="v"/>
            </a:pPr>
            <a:r>
              <a:rPr lang="en-US" dirty="0">
                <a:latin typeface="Arial" panose="020B0604020202020204" pitchFamily="34" charset="0"/>
                <a:cs typeface="Arial" panose="020B0604020202020204" pitchFamily="34" charset="0"/>
              </a:rPr>
              <a:t>  Water and Sewer</a:t>
            </a:r>
          </a:p>
          <a:p>
            <a:pPr lvl="2">
              <a:buFont typeface="Wingdings" panose="05000000000000000000" pitchFamily="2" charset="2"/>
              <a:buChar char="v"/>
            </a:pPr>
            <a:r>
              <a:rPr lang="en-US" dirty="0">
                <a:latin typeface="Arial" panose="020B0604020202020204" pitchFamily="34" charset="0"/>
                <a:cs typeface="Arial" panose="020B0604020202020204" pitchFamily="34" charset="0"/>
              </a:rPr>
              <a:t>  Entertainment</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All expenses are accounted for, recorded and paid by check</a:t>
            </a:r>
          </a:p>
          <a:p>
            <a:pPr lvl="2"/>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A1295D43-335A-4899-BE94-C47F44FAC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7812" y="381000"/>
            <a:ext cx="914400" cy="914400"/>
          </a:xfrm>
          <a:prstGeom prst="rect">
            <a:avLst/>
          </a:prstGeom>
        </p:spPr>
      </p:pic>
    </p:spTree>
    <p:extLst>
      <p:ext uri="{BB962C8B-B14F-4D97-AF65-F5344CB8AC3E}">
        <p14:creationId xmlns:p14="http://schemas.microsoft.com/office/powerpoint/2010/main" val="396932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1438</TotalTime>
  <Words>1698</Words>
  <Application>Microsoft Office PowerPoint</Application>
  <PresentationFormat>Custom</PresentationFormat>
  <Paragraphs>276</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Cambria</vt:lpstr>
      <vt:lpstr>Times New Roman</vt:lpstr>
      <vt:lpstr>Wingdings</vt:lpstr>
      <vt:lpstr>Currency Symbols 16x9</vt:lpstr>
      <vt:lpstr>Clip</vt:lpstr>
      <vt:lpstr>Finance Officer Training</vt:lpstr>
      <vt:lpstr>Department of Florida Bylaws</vt:lpstr>
      <vt:lpstr>Department of Florida Bylaws</vt:lpstr>
      <vt:lpstr>Department of Florida Bylaws</vt:lpstr>
      <vt:lpstr>Post Generic Bylaws</vt:lpstr>
      <vt:lpstr>National Officer’s Manual</vt:lpstr>
      <vt:lpstr>National Officer’s Manual</vt:lpstr>
      <vt:lpstr>Finance Officer’s Duties &amp; Responsibilities</vt:lpstr>
      <vt:lpstr>Finance Officer’s Duties &amp; Responsibilities</vt:lpstr>
      <vt:lpstr>The Budget</vt:lpstr>
      <vt:lpstr>Creating the Budget</vt:lpstr>
      <vt:lpstr>Creating a Budget</vt:lpstr>
      <vt:lpstr>The Budget    Monthly Spending</vt:lpstr>
      <vt:lpstr>The Budget    Monthly Spending</vt:lpstr>
      <vt:lpstr>The Budget    Monthly Spending</vt:lpstr>
      <vt:lpstr>Double Entry Bookkeeping System</vt:lpstr>
      <vt:lpstr>Monthly Finance Report to the Membership </vt:lpstr>
      <vt:lpstr>IRS 990 Filing</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Officer Training</dc:title>
  <dc:creator>Terry Corson</dc:creator>
  <cp:lastModifiedBy>Terry Corson</cp:lastModifiedBy>
  <cp:revision>19</cp:revision>
  <dcterms:created xsi:type="dcterms:W3CDTF">2017-10-12T20:55:53Z</dcterms:created>
  <dcterms:modified xsi:type="dcterms:W3CDTF">2018-06-05T13:46:41Z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